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6" r:id="rId2"/>
    <p:sldId id="261" r:id="rId3"/>
    <p:sldId id="262" r:id="rId4"/>
    <p:sldId id="263" r:id="rId5"/>
    <p:sldId id="264" r:id="rId6"/>
    <p:sldId id="265" r:id="rId7"/>
    <p:sldId id="269" r:id="rId8"/>
    <p:sldId id="275"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6435" autoAdjust="0"/>
  </p:normalViewPr>
  <p:slideViewPr>
    <p:cSldViewPr snapToGrid="0">
      <p:cViewPr varScale="1">
        <p:scale>
          <a:sx n="54" d="100"/>
          <a:sy n="54" d="100"/>
        </p:scale>
        <p:origin x="140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r>
              <a:rPr lang="en-US" sz="1200" b="1" kern="1200" dirty="0" smtClean="0">
                <a:solidFill>
                  <a:schemeClr val="tx1"/>
                </a:solidFill>
                <a:effectLst/>
                <a:latin typeface="+mn-lt"/>
                <a:ea typeface="+mn-ea"/>
                <a:cs typeface="+mn-cs"/>
              </a:rPr>
              <a:t>: Bible Study 6</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dk1"/>
                </a:solidFill>
                <a:latin typeface="+mn-lt"/>
                <a:ea typeface="Calibri"/>
                <a:cs typeface="Calibri"/>
                <a:sym typeface="Calibri"/>
              </a:rPr>
              <a:t>Narrative: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TEXT: Genesis 41 37-57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Joseph’s Rise to Power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the advice was good in the eyes of Pharaoh and in the eyes of all his servants.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said to his servants, “Can we find </a:t>
            </a:r>
            <a:r>
              <a:rPr lang="en-US" sz="1200" i="1" kern="1200" dirty="0">
                <a:solidFill>
                  <a:schemeClr val="tx1"/>
                </a:solidFill>
                <a:effectLst/>
                <a:latin typeface="+mn-lt"/>
                <a:ea typeface="+mn-ea"/>
                <a:cs typeface="+mn-cs"/>
              </a:rPr>
              <a:t>such a one as</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a man in whom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Spirit of God?” Then Pharaoh said to Joseph, “Inasmuch as God has shown you all this,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no one as discerning and wise as you.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shall be over my house, and all my people shall be ruled according to your word; only in regard to the throne will I be greater than you.”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said to Joseph, “See, I have set you over all the land of Egypt.” Then Pharaoh took his signet ring off his hand and put it on Joseph’s hand; and he clothed him in garments of fine linen and put a gold chain around his neck. And he had him ride in the second chariot which he had; and they cried out before him, “Bow the knee!” So he set him over all the land of Egypt. Pharaoh also said to Joseph,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Pharaoh, and without your consent no man may lift his hand or foot in all the land of Egypt.” And Pharaoh called Joseph’s name </a:t>
            </a:r>
            <a:r>
              <a:rPr lang="en-US" sz="1200" kern="1200" dirty="0" err="1">
                <a:solidFill>
                  <a:schemeClr val="tx1"/>
                </a:solidFill>
                <a:effectLst/>
                <a:latin typeface="+mn-lt"/>
                <a:ea typeface="+mn-ea"/>
                <a:cs typeface="+mn-cs"/>
              </a:rPr>
              <a:t>Zaphnath-Paaneah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gave him as a wife </a:t>
            </a:r>
            <a:r>
              <a:rPr lang="en-US" sz="1200" kern="1200" dirty="0" err="1">
                <a:solidFill>
                  <a:schemeClr val="tx1"/>
                </a:solidFill>
                <a:effectLst/>
                <a:latin typeface="+mn-lt"/>
                <a:ea typeface="+mn-ea"/>
                <a:cs typeface="+mn-cs"/>
              </a:rPr>
              <a:t>Asenath</a:t>
            </a:r>
            <a:r>
              <a:rPr lang="en-US" sz="1200" kern="1200" dirty="0">
                <a:solidFill>
                  <a:schemeClr val="tx1"/>
                </a:solidFill>
                <a:effectLst/>
                <a:latin typeface="+mn-lt"/>
                <a:ea typeface="+mn-ea"/>
                <a:cs typeface="+mn-cs"/>
              </a:rPr>
              <a:t>, the daughter of </a:t>
            </a:r>
            <a:r>
              <a:rPr lang="en-US" sz="1200" kern="1200" dirty="0" err="1">
                <a:solidFill>
                  <a:schemeClr val="tx1"/>
                </a:solidFill>
                <a:effectLst/>
                <a:latin typeface="+mn-lt"/>
                <a:ea typeface="+mn-ea"/>
                <a:cs typeface="+mn-cs"/>
              </a:rPr>
              <a:t>Poti-Pherah</a:t>
            </a:r>
            <a:r>
              <a:rPr lang="en-US" sz="1200" kern="1200" dirty="0">
                <a:solidFill>
                  <a:schemeClr val="tx1"/>
                </a:solidFill>
                <a:effectLst/>
                <a:latin typeface="+mn-lt"/>
                <a:ea typeface="+mn-ea"/>
                <a:cs typeface="+mn-cs"/>
              </a:rPr>
              <a:t> priest of On. So Joseph went out over </a:t>
            </a:r>
            <a:r>
              <a:rPr lang="en-US" sz="1200" i="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the land of Egypt.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Joseph was thirty years old when he stood before Pharaoh King of Egypt. And Joseph went out from the presence of Pharaoh, and went throughout all the land of Egypt.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in the seven plentiful years the ground brought forth abundantly.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gathered up all the food of the seven years which were in the land of Egypt, and laid up the food in the cities; he laid up in every city the food of the fields which surrounded them. Joseph gathered very much grain, as the sand of the sea, until he stopped counting, for </a:t>
            </a:r>
            <a:r>
              <a:rPr lang="en-US" sz="1200" i="1" kern="1200" dirty="0">
                <a:solidFill>
                  <a:schemeClr val="tx1"/>
                </a:solidFill>
                <a:effectLst/>
                <a:latin typeface="+mn-lt"/>
                <a:ea typeface="+mn-ea"/>
                <a:cs typeface="+mn-cs"/>
              </a:rPr>
              <a:t>it was </a:t>
            </a:r>
            <a:r>
              <a:rPr lang="en-US" sz="1200" kern="1200" dirty="0">
                <a:solidFill>
                  <a:schemeClr val="tx1"/>
                </a:solidFill>
                <a:effectLst/>
                <a:latin typeface="+mn-lt"/>
                <a:ea typeface="+mn-ea"/>
                <a:cs typeface="+mn-cs"/>
              </a:rPr>
              <a:t>immeasurable. </a:t>
            </a:r>
            <a:endParaRPr lang="en-US" b="1" dirty="0"/>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Joseph were born two sons before the years of famine came, whom </a:t>
            </a:r>
            <a:r>
              <a:rPr lang="en-US" sz="1200" kern="1200" dirty="0" err="1">
                <a:solidFill>
                  <a:schemeClr val="tx1"/>
                </a:solidFill>
                <a:effectLst/>
                <a:latin typeface="+mn-lt"/>
                <a:ea typeface="+mn-ea"/>
                <a:cs typeface="+mn-cs"/>
              </a:rPr>
              <a:t>Asenath</a:t>
            </a:r>
            <a:r>
              <a:rPr lang="en-US" sz="1200" kern="1200" dirty="0">
                <a:solidFill>
                  <a:schemeClr val="tx1"/>
                </a:solidFill>
                <a:effectLst/>
                <a:latin typeface="+mn-lt"/>
                <a:ea typeface="+mn-ea"/>
                <a:cs typeface="+mn-cs"/>
              </a:rPr>
              <a:t>, the daughter of </a:t>
            </a:r>
            <a:r>
              <a:rPr lang="en-US" sz="1200" kern="1200" dirty="0" err="1">
                <a:solidFill>
                  <a:schemeClr val="tx1"/>
                </a:solidFill>
                <a:effectLst/>
                <a:latin typeface="+mn-lt"/>
                <a:ea typeface="+mn-ea"/>
                <a:cs typeface="+mn-cs"/>
              </a:rPr>
              <a:t>Poti-Pherah</a:t>
            </a:r>
            <a:r>
              <a:rPr lang="en-US" sz="1200" kern="1200" dirty="0">
                <a:solidFill>
                  <a:schemeClr val="tx1"/>
                </a:solidFill>
                <a:effectLst/>
                <a:latin typeface="+mn-lt"/>
                <a:ea typeface="+mn-ea"/>
                <a:cs typeface="+mn-cs"/>
              </a:rPr>
              <a:t> priest of On, bore to him.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Joseph called the name of the firstborn Manasseh: “For God has made me forget all my toil and all my father’s house.”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name of the second he called Ephraim: “For God has caused me to be fruitful in the land of my affliction.” Then the seven years of plenty which were in the land of Egypt ended, and the seven years of famine began to come, as Joseph had said.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famine was in all lands, but in all the land of Egypt there was bread. So when all the land of Egypt was famished, the people cried to Pharaoh for bread. Then Pharaoh said to all the Egyptians, “Go to Joseph; whatever he says to you, do.”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famine was over all the face of the earth, and Joseph opened all the storehouses and sold to the Egyptians. And the famine became severe in the land of Egypt. So, all the countries came to Joseph in Egypt to buy </a:t>
            </a:r>
            <a:r>
              <a:rPr lang="en-US" sz="1200" i="1" kern="1200" dirty="0">
                <a:solidFill>
                  <a:schemeClr val="tx1"/>
                </a:solidFill>
                <a:effectLst/>
                <a:latin typeface="+mn-lt"/>
                <a:ea typeface="+mn-ea"/>
                <a:cs typeface="+mn-cs"/>
              </a:rPr>
              <a:t>grain, </a:t>
            </a:r>
            <a:r>
              <a:rPr lang="en-US" sz="1200" kern="1200" dirty="0">
                <a:solidFill>
                  <a:schemeClr val="tx1"/>
                </a:solidFill>
                <a:effectLst/>
                <a:latin typeface="+mn-lt"/>
                <a:ea typeface="+mn-ea"/>
                <a:cs typeface="+mn-cs"/>
              </a:rPr>
              <a:t>because the famine was severe in all lands.</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TEXT: Genesis 41 37-57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Joseph’s Rise to Power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the advice was good in the eyes of Pharaoh and in the eyes of all his servants.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said to his servants, “Can we find </a:t>
            </a:r>
            <a:r>
              <a:rPr lang="en-US" sz="1200" i="1" kern="1200" dirty="0">
                <a:solidFill>
                  <a:schemeClr val="tx1"/>
                </a:solidFill>
                <a:effectLst/>
                <a:latin typeface="+mn-lt"/>
                <a:ea typeface="+mn-ea"/>
                <a:cs typeface="+mn-cs"/>
              </a:rPr>
              <a:t>such a one as</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a man in whom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Spirit of God?” Then Pharaoh said to Joseph, “Inasmuch as God has shown you all this,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no one as discerning and wise as you.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shall be over my house, and all my people shall be ruled according to your word; only in regard to the throne will I be greater than you.”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said to Joseph, “See, I have set you over all the land of Egypt.” Then Pharaoh took his signet ring off his hand and put it on Joseph’s hand; and he clothed him in garments of fine linen and put a gold chain around his neck. And he had him ride in the second chariot which he had; and they cried out before him, “Bow the knee!” So he set him over all the land of Egypt. Pharaoh also said to Joseph, “I </a:t>
            </a:r>
            <a:r>
              <a:rPr lang="en-US" sz="1200" i="1" kern="1200" dirty="0">
                <a:solidFill>
                  <a:schemeClr val="tx1"/>
                </a:solidFill>
                <a:effectLst/>
                <a:latin typeface="+mn-lt"/>
                <a:ea typeface="+mn-ea"/>
                <a:cs typeface="+mn-cs"/>
              </a:rPr>
              <a:t>am </a:t>
            </a:r>
            <a:r>
              <a:rPr lang="en-US" sz="1200" kern="1200" dirty="0">
                <a:solidFill>
                  <a:schemeClr val="tx1"/>
                </a:solidFill>
                <a:effectLst/>
                <a:latin typeface="+mn-lt"/>
                <a:ea typeface="+mn-ea"/>
                <a:cs typeface="+mn-cs"/>
              </a:rPr>
              <a:t>Pharaoh, and without your consent no man may lift his hand or foot in all the land of Egypt.” And Pharaoh called Joseph’s name </a:t>
            </a:r>
            <a:r>
              <a:rPr lang="en-US" sz="1200" kern="1200" dirty="0" err="1">
                <a:solidFill>
                  <a:schemeClr val="tx1"/>
                </a:solidFill>
                <a:effectLst/>
                <a:latin typeface="+mn-lt"/>
                <a:ea typeface="+mn-ea"/>
                <a:cs typeface="+mn-cs"/>
              </a:rPr>
              <a:t>Zaphnath-Paaneah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gave him as a wife </a:t>
            </a:r>
            <a:r>
              <a:rPr lang="en-US" sz="1200" kern="1200" dirty="0" err="1">
                <a:solidFill>
                  <a:schemeClr val="tx1"/>
                </a:solidFill>
                <a:effectLst/>
                <a:latin typeface="+mn-lt"/>
                <a:ea typeface="+mn-ea"/>
                <a:cs typeface="+mn-cs"/>
              </a:rPr>
              <a:t>Asenath</a:t>
            </a:r>
            <a:r>
              <a:rPr lang="en-US" sz="1200" kern="1200" dirty="0">
                <a:solidFill>
                  <a:schemeClr val="tx1"/>
                </a:solidFill>
                <a:effectLst/>
                <a:latin typeface="+mn-lt"/>
                <a:ea typeface="+mn-ea"/>
                <a:cs typeface="+mn-cs"/>
              </a:rPr>
              <a:t>, the daughter of </a:t>
            </a:r>
            <a:r>
              <a:rPr lang="en-US" sz="1200" kern="1200" dirty="0" err="1">
                <a:solidFill>
                  <a:schemeClr val="tx1"/>
                </a:solidFill>
                <a:effectLst/>
                <a:latin typeface="+mn-lt"/>
                <a:ea typeface="+mn-ea"/>
                <a:cs typeface="+mn-cs"/>
              </a:rPr>
              <a:t>Poti-Pherah</a:t>
            </a:r>
            <a:r>
              <a:rPr lang="en-US" sz="1200" kern="1200" dirty="0">
                <a:solidFill>
                  <a:schemeClr val="tx1"/>
                </a:solidFill>
                <a:effectLst/>
                <a:latin typeface="+mn-lt"/>
                <a:ea typeface="+mn-ea"/>
                <a:cs typeface="+mn-cs"/>
              </a:rPr>
              <a:t> priest of On. So Joseph went out over </a:t>
            </a:r>
            <a:r>
              <a:rPr lang="en-US" sz="1200" i="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the land of Egypt.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Joseph was thirty years old when he stood before Pharaoh King of Egypt. And Joseph went out from the presence of Pharaoh, and went throughout all the land of Egypt.</a:t>
            </a:r>
          </a:p>
          <a:p>
            <a:r>
              <a:rPr lang="en-US" sz="1200" kern="1200" dirty="0">
                <a:solidFill>
                  <a:schemeClr val="tx1"/>
                </a:solidFill>
                <a:effectLst/>
                <a:latin typeface="+mn-lt"/>
                <a:ea typeface="+mn-ea"/>
                <a:cs typeface="+mn-cs"/>
              </a:rPr>
              <a:t> Now in the seven plentiful years the ground brought forth abundantly.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gathered up all the food of the seven years which were in the land of Egypt, and laid up the food in the cities; he laid up in every city the food of the fields which surrounded them. Joseph gathered very much grain, as the sand of the sea, until he stopped counting, for </a:t>
            </a:r>
            <a:r>
              <a:rPr lang="en-US" sz="1200" i="1" kern="1200" dirty="0">
                <a:solidFill>
                  <a:schemeClr val="tx1"/>
                </a:solidFill>
                <a:effectLst/>
                <a:latin typeface="+mn-lt"/>
                <a:ea typeface="+mn-ea"/>
                <a:cs typeface="+mn-cs"/>
              </a:rPr>
              <a:t>it was </a:t>
            </a:r>
            <a:r>
              <a:rPr lang="en-US" sz="1200" kern="1200" dirty="0">
                <a:solidFill>
                  <a:schemeClr val="tx1"/>
                </a:solidFill>
                <a:effectLst/>
                <a:latin typeface="+mn-lt"/>
                <a:ea typeface="+mn-ea"/>
                <a:cs typeface="+mn-cs"/>
              </a:rPr>
              <a:t>immeasurable.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Joseph were born two sons before the years of famine came, whom </a:t>
            </a:r>
            <a:r>
              <a:rPr lang="en-US" sz="1200" kern="1200" dirty="0" err="1">
                <a:solidFill>
                  <a:schemeClr val="tx1"/>
                </a:solidFill>
                <a:effectLst/>
                <a:latin typeface="+mn-lt"/>
                <a:ea typeface="+mn-ea"/>
                <a:cs typeface="+mn-cs"/>
              </a:rPr>
              <a:t>Asenath</a:t>
            </a:r>
            <a:r>
              <a:rPr lang="en-US" sz="1200" kern="1200" dirty="0">
                <a:solidFill>
                  <a:schemeClr val="tx1"/>
                </a:solidFill>
                <a:effectLst/>
                <a:latin typeface="+mn-lt"/>
                <a:ea typeface="+mn-ea"/>
                <a:cs typeface="+mn-cs"/>
              </a:rPr>
              <a:t>, the daughter of </a:t>
            </a:r>
            <a:r>
              <a:rPr lang="en-US" sz="1200" kern="1200" dirty="0" err="1">
                <a:solidFill>
                  <a:schemeClr val="tx1"/>
                </a:solidFill>
                <a:effectLst/>
                <a:latin typeface="+mn-lt"/>
                <a:ea typeface="+mn-ea"/>
                <a:cs typeface="+mn-cs"/>
              </a:rPr>
              <a:t>Poti-Pherah</a:t>
            </a:r>
            <a:r>
              <a:rPr lang="en-US" sz="1200" kern="1200" dirty="0">
                <a:solidFill>
                  <a:schemeClr val="tx1"/>
                </a:solidFill>
                <a:effectLst/>
                <a:latin typeface="+mn-lt"/>
                <a:ea typeface="+mn-ea"/>
                <a:cs typeface="+mn-cs"/>
              </a:rPr>
              <a:t> priest of On, bore to him.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Joseph called the name of the firstborn Manasseh: “For God has made me forget all my toil and all my father’s house.”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name of the second he called Ephraim: “For God has caused me to be fruitful in the land of my affliction.” Then the seven years of plenty which were in the land of Egypt ended, and the seven years of famine began to come, as Joseph had said.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famine was in all lands, but in all the land of Egypt there was bread. So when all the land of Egypt was famished, the people cried to Pharaoh for bread. Then Pharaoh said to all the Egyptians, “Go to Joseph; whatever he says to you, do.”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famine was over all the face of the earth, and Joseph opened all the storehouses and sold to the Egyptians. And the famine became severe in the land of Egypt. So, all the countries came to Joseph in Egypt to buy </a:t>
            </a:r>
            <a:r>
              <a:rPr lang="en-US" sz="1200" i="1" kern="1200" dirty="0">
                <a:solidFill>
                  <a:schemeClr val="tx1"/>
                </a:solidFill>
                <a:effectLst/>
                <a:latin typeface="+mn-lt"/>
                <a:ea typeface="+mn-ea"/>
                <a:cs typeface="+mn-cs"/>
              </a:rPr>
              <a:t>grain, </a:t>
            </a:r>
            <a:r>
              <a:rPr lang="en-US" sz="1200" kern="1200" dirty="0">
                <a:solidFill>
                  <a:schemeClr val="tx1"/>
                </a:solidFill>
                <a:effectLst/>
                <a:latin typeface="+mn-lt"/>
                <a:ea typeface="+mn-ea"/>
                <a:cs typeface="+mn-cs"/>
              </a:rPr>
              <a:t>because the famine was severe in all lands.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Pharaoh was in awe of Joseph’s ability and wisdom.  Joseph never went to college and neither did Cheryl Langford.  What was the secret of Joseph’s wisdom?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was God’s part in bringing Joseph to this point of his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was Joseph’s part?  (Attitude)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was the most important virtue that Joseph had in order to be made Governor of Egypt?  (He totally relied on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is that important?</a:t>
            </a:r>
          </a:p>
          <a:p>
            <a:pPr lvl="0"/>
            <a:r>
              <a:rPr lang="en-US" sz="1200" kern="1200" dirty="0">
                <a:solidFill>
                  <a:schemeClr val="tx1"/>
                </a:solidFill>
                <a:effectLst/>
                <a:latin typeface="+mn-lt"/>
                <a:ea typeface="+mn-ea"/>
                <a:cs typeface="+mn-cs"/>
              </a:rPr>
              <a:t>God knows everything. We only see part of the picture. There will be times that God will ask us to do things we don’t understand. How can we get to the point of that total trust?  (Prayer is the only way)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is reading your Bible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didn’t have a Bible.  There was no such thing at that time and yet God still communicated him.  What were some of the ways that God communicated with Joseph?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was a shepherd as a young man.  He spent hours alone at night looking up into the sky.  When was the last time you just laid awake and looked at the stars?</a:t>
            </a:r>
          </a:p>
          <a:p>
            <a:r>
              <a:rPr lang="en-US" sz="1200" kern="1200" dirty="0">
                <a:solidFill>
                  <a:schemeClr val="tx1"/>
                </a:solidFill>
                <a:effectLst/>
                <a:latin typeface="+mn-lt"/>
                <a:ea typeface="+mn-ea"/>
                <a:cs typeface="+mn-cs"/>
              </a:rPr>
              <a:t>What do you think Joseph learned all those years?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would that be a good thing for you to do? (Quiet, Listening, etc.)</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315441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images.pexels.com/photos/1687067/pexels-photo-1687067.jpeg?auto=compress&amp;cs=tinysrgb&amp;dpr=1&amp;w=500" TargetMode="External"/><Relationship Id="rId3" Type="http://schemas.openxmlformats.org/officeDocument/2006/relationships/hyperlink" Target="https://media.freebibleimages.org/stories/FB_Joseph_Dreams/overview-images/005-joseph-dreams.jpg?1613595442" TargetMode="External"/><Relationship Id="rId7" Type="http://schemas.openxmlformats.org/officeDocument/2006/relationships/hyperlink" Target="https://wwyeshua.files.wordpress.com/2014/10/005-joseph-ruler.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mages.unsplash.com/photo-1560329775-05b004e3ee48?ixid=MnwxMjA3fDB8MHxzZWFyY2h8Mnx8d2hlYXQlMjBmaWVsZHxlbnwwfHwwfHw%3D&amp;ixlib=rb-1.2.1&amp;w=1000&amp;q=80" TargetMode="External"/><Relationship Id="rId5" Type="http://schemas.openxmlformats.org/officeDocument/2006/relationships/hyperlink" Target="https://media.freebibleimages.org/stories/FB_Joseph_Reunion/overview-images/003-joseph-reunion.jpg?1613595463" TargetMode="External"/><Relationship Id="rId4" Type="http://schemas.openxmlformats.org/officeDocument/2006/relationships/hyperlink" Target="https://media.freebibleimages.org/stories/FB_Joseph_Ruler/overview-images/004-joseph-ruler.jpg?16135954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599284"/>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 xmlns:a16="http://schemas.microsoft.com/office/drawing/2014/main" id="{BECE31EF-24BF-2D46-B096-B6CD17A0E9B5}"/>
              </a:ext>
            </a:extLst>
          </p:cNvPr>
          <p:cNvSpPr txBox="1"/>
          <p:nvPr/>
        </p:nvSpPr>
        <p:spPr>
          <a:xfrm>
            <a:off x="1435053" y="2389984"/>
            <a:ext cx="8265459"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endParaRPr lang="en-US" sz="3000" dirty="0"/>
          </a:p>
        </p:txBody>
      </p:sp>
      <p:sp>
        <p:nvSpPr>
          <p:cNvPr id="11" name="TextBox 10">
            <a:extLst>
              <a:ext uri="{FF2B5EF4-FFF2-40B4-BE49-F238E27FC236}">
                <a16:creationId xmlns="" xmlns:a16="http://schemas.microsoft.com/office/drawing/2014/main" id="{20DA472C-F9F7-014D-A7F9-4D7C60E736B7}"/>
              </a:ext>
            </a:extLst>
          </p:cNvPr>
          <p:cNvSpPr txBox="1"/>
          <p:nvPr/>
        </p:nvSpPr>
        <p:spPr>
          <a:xfrm>
            <a:off x="5019017" y="3867312"/>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6</a:t>
            </a:r>
          </a:p>
        </p:txBody>
      </p:sp>
      <p:pic>
        <p:nvPicPr>
          <p:cNvPr id="6146" name="Picture 2" descr="400+ Best Jail Photos · 100% Free Download · Pexels Stock Photos">
            <a:extLst>
              <a:ext uri="{FF2B5EF4-FFF2-40B4-BE49-F238E27FC236}">
                <a16:creationId xmlns="" xmlns:a16="http://schemas.microsoft.com/office/drawing/2014/main" id="{CCC94622-FEB9-434E-99D1-BF263FF52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53" y="3961669"/>
            <a:ext cx="3148822" cy="26918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reeBibleimages :: Joseph in Egypt :: Joseph is sold as a slave in Egypt,  then put in prison, but God is with him (Genesis 37-46)">
            <a:extLst>
              <a:ext uri="{FF2B5EF4-FFF2-40B4-BE49-F238E27FC236}">
                <a16:creationId xmlns="" xmlns:a16="http://schemas.microsoft.com/office/drawing/2014/main" id="{710DF7C1-8021-CD40-92BF-00E9261642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8545" y="3961669"/>
            <a:ext cx="3589136" cy="269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21337-E6BF-C344-8D2E-0D34104079FB}"/>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405931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Bibleimages :: Joseph and his dreams :: When Joseph is given an  ornamental robe then dreams about his family bowing to him, his brothers  become angry (Genesis 37:1-11)">
            <a:extLst>
              <a:ext uri="{FF2B5EF4-FFF2-40B4-BE49-F238E27FC236}">
                <a16:creationId xmlns="" xmlns:a16="http://schemas.microsoft.com/office/drawing/2014/main" id="{43D39728-AA18-074B-AB1B-5283FAB87740}"/>
              </a:ext>
            </a:extLst>
          </p:cNvPr>
          <p:cNvPicPr>
            <a:picLocks noGrp="1" noChangeAspect="1" noChangeArrowheads="1"/>
          </p:cNvPicPr>
          <p:nvPr>
            <p:ph idx="1"/>
          </p:nvPr>
        </p:nvPicPr>
        <p:blipFill rotWithShape="1">
          <a:blip r:embed="rId7">
            <a:alphaModFix amt="40000"/>
            <a:extLst>
              <a:ext uri="{28A0092B-C50C-407E-A947-70E740481C1C}">
                <a14:useLocalDpi xmlns:a14="http://schemas.microsoft.com/office/drawing/2010/main" val="0"/>
              </a:ext>
            </a:extLst>
          </a:blip>
          <a:srcRect l="4545" t="9486" r="4545" b="223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“From a Dreamer to Governor”</a:t>
            </a:r>
          </a:p>
        </p:txBody>
      </p:sp>
      <p:sp>
        <p:nvSpPr>
          <p:cNvPr id="85" name="Rectangle 84">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2900"/>
              <a:t>Pharaoh honors Joseph and places him in charge. “…only in regard to the throne will I be greater than you.”</a:t>
            </a:r>
          </a:p>
        </p:txBody>
      </p:sp>
      <p:pic>
        <p:nvPicPr>
          <p:cNvPr id="2050" name="Picture 2" descr="FreeBibleimages :: Joseph rules in Egypt :: Joseph rules in Egypt, storing  the surplus grain in the 7 years of plenty so that there is grain when the  7 years of famine arrive (Genesis 41:47-57)">
            <a:extLst>
              <a:ext uri="{FF2B5EF4-FFF2-40B4-BE49-F238E27FC236}">
                <a16:creationId xmlns="" xmlns:a16="http://schemas.microsoft.com/office/drawing/2014/main" id="{18D14AB7-A580-CC48-91DC-CC3208CB5E41}"/>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7609"/>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B86EAD8C-E6F5-45BA-86CF-3EED09D847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098" name="Picture 2" descr="500+ Wheat Field Pictures | Download Free Images on Unsplash">
            <a:extLst>
              <a:ext uri="{FF2B5EF4-FFF2-40B4-BE49-F238E27FC236}">
                <a16:creationId xmlns="" xmlns:a16="http://schemas.microsoft.com/office/drawing/2014/main" id="{3AE32DE8-0D4B-AD4D-8C15-28C3122355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97" r="8918"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8598" y="2029133"/>
            <a:ext cx="3311731" cy="2799734"/>
          </a:xfrm>
        </p:spPr>
        <p:txBody>
          <a:bodyPr>
            <a:noAutofit/>
          </a:bodyPr>
          <a:lstStyle/>
          <a:p>
            <a:pPr>
              <a:lnSpc>
                <a:spcPct val="90000"/>
              </a:lnSpc>
            </a:pPr>
            <a:r>
              <a:rPr lang="en-US" sz="3000" dirty="0"/>
              <a:t>There were 7 plentiful years that Joseph gathered crops</a:t>
            </a:r>
          </a:p>
        </p:txBody>
      </p:sp>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5695" y="2439629"/>
            <a:ext cx="3038824" cy="1978741"/>
          </a:xfrm>
        </p:spPr>
        <p:txBody>
          <a:bodyPr>
            <a:noAutofit/>
          </a:bodyPr>
          <a:lstStyle/>
          <a:p>
            <a:pPr>
              <a:lnSpc>
                <a:spcPct val="90000"/>
              </a:lnSpc>
            </a:pPr>
            <a:r>
              <a:rPr lang="en-US" sz="3000" dirty="0"/>
              <a:t>Joseph had 2 children, Manasseh and Ephraim</a:t>
            </a:r>
          </a:p>
        </p:txBody>
      </p:sp>
      <p:pic>
        <p:nvPicPr>
          <p:cNvPr id="5122" name="Picture 2" descr="JOSEPH&amp;#39;S BROTHERS GO TO EGYPT – Genesis 41 – 42 | Walking with Yeshua (  Jesus ) - Bible Stories for Kids">
            <a:extLst>
              <a:ext uri="{FF2B5EF4-FFF2-40B4-BE49-F238E27FC236}">
                <a16:creationId xmlns="" xmlns:a16="http://schemas.microsoft.com/office/drawing/2014/main" id="{EF902873-EA77-A841-8E5E-ED387C665E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3" t="1932" r="3383" b="6130"/>
          <a:stretch/>
        </p:blipFill>
        <p:spPr bwMode="auto">
          <a:xfrm>
            <a:off x="761788" y="1281734"/>
            <a:ext cx="6131859" cy="4477871"/>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1" y="2199823"/>
            <a:ext cx="3887212" cy="2458353"/>
          </a:xfrm>
        </p:spPr>
        <p:txBody>
          <a:bodyPr>
            <a:noAutofit/>
          </a:bodyPr>
          <a:lstStyle/>
          <a:p>
            <a:pPr>
              <a:lnSpc>
                <a:spcPct val="90000"/>
              </a:lnSpc>
            </a:pPr>
            <a:r>
              <a:rPr lang="en-US" sz="3000" dirty="0"/>
              <a:t>The famine followed and the people of Egypt came to Joseph for help</a:t>
            </a:r>
          </a:p>
        </p:txBody>
      </p:sp>
      <p:pic>
        <p:nvPicPr>
          <p:cNvPr id="3074" name="Picture 2" descr="FreeBibleimages :: Joseph reunited with his family :: When his brothers  return to Egypt for more grain, Joseph reveals his identity to them  (Genesis 43-46)">
            <a:extLst>
              <a:ext uri="{FF2B5EF4-FFF2-40B4-BE49-F238E27FC236}">
                <a16:creationId xmlns="" xmlns:a16="http://schemas.microsoft.com/office/drawing/2014/main" id="{E356F6B9-4944-DA4C-82EB-989D970260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6129"/>
          <a:stretch/>
        </p:blipFill>
        <p:spPr bwMode="auto">
          <a:xfrm>
            <a:off x="5050389" y="1447799"/>
            <a:ext cx="6493910" cy="4572001"/>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6" name="TextBox 5">
            <a:extLst>
              <a:ext uri="{FF2B5EF4-FFF2-40B4-BE49-F238E27FC236}">
                <a16:creationId xmlns="" xmlns:a16="http://schemas.microsoft.com/office/drawing/2014/main" id="{F77DB2DE-AE1E-6A47-961E-80703308415C}"/>
              </a:ext>
            </a:extLst>
          </p:cNvPr>
          <p:cNvSpPr txBox="1"/>
          <p:nvPr/>
        </p:nvSpPr>
        <p:spPr>
          <a:xfrm>
            <a:off x="417883" y="1620165"/>
            <a:ext cx="9861177" cy="3139321"/>
          </a:xfrm>
          <a:prstGeom prst="rect">
            <a:avLst/>
          </a:prstGeom>
          <a:noFill/>
        </p:spPr>
        <p:txBody>
          <a:bodyPr wrap="square" rtlCol="0">
            <a:spAutoFit/>
          </a:bodyPr>
          <a:lstStyle/>
          <a:p>
            <a:r>
              <a:rPr lang="en-US" dirty="0"/>
              <a:t> 1. Pharaoh was in awe of Joseph’s ability and wisdom.  Joseph never went to college and neither did Cheryl Langford.  What was the secret of Joseph’s wisdom?</a:t>
            </a:r>
          </a:p>
          <a:p>
            <a:r>
              <a:rPr lang="en-US" dirty="0"/>
              <a:t> </a:t>
            </a:r>
          </a:p>
          <a:p>
            <a:pPr lvl="0"/>
            <a:r>
              <a:rPr lang="en-US" dirty="0"/>
              <a:t>2. What was God’s part in bringing Joseph to this point of his life?</a:t>
            </a:r>
          </a:p>
          <a:p>
            <a:r>
              <a:rPr lang="en-US" dirty="0"/>
              <a:t> </a:t>
            </a:r>
          </a:p>
          <a:p>
            <a:pPr lvl="0"/>
            <a:r>
              <a:rPr lang="en-US" dirty="0"/>
              <a:t>3. What was Joseph’s part?  (Attitude)</a:t>
            </a:r>
          </a:p>
          <a:p>
            <a:r>
              <a:rPr lang="en-US" dirty="0"/>
              <a:t> </a:t>
            </a:r>
          </a:p>
          <a:p>
            <a:pPr lvl="0"/>
            <a:r>
              <a:rPr lang="en-US" dirty="0"/>
              <a:t>4. What was the most important virtue that Joseph had in order to be made Governor of Egypt?  (He totally relied on God)</a:t>
            </a:r>
          </a:p>
          <a:p>
            <a:r>
              <a:rPr lang="en-US" dirty="0"/>
              <a:t> </a:t>
            </a:r>
          </a:p>
          <a:p>
            <a:pPr lvl="0"/>
            <a:r>
              <a:rPr lang="en-US" dirty="0"/>
              <a:t>5. Why is that important?</a:t>
            </a:r>
          </a:p>
        </p:txBody>
      </p:sp>
    </p:spTree>
    <p:extLst>
      <p:ext uri="{BB962C8B-B14F-4D97-AF65-F5344CB8AC3E}">
        <p14:creationId xmlns:p14="http://schemas.microsoft.com/office/powerpoint/2010/main" val="174662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4D8DFD-567F-2D41-B22D-DA867D67D00D}"/>
              </a:ext>
            </a:extLst>
          </p:cNvPr>
          <p:cNvSpPr>
            <a:spLocks noGrp="1"/>
          </p:cNvSpPr>
          <p:nvPr>
            <p:ph type="title"/>
          </p:nvPr>
        </p:nvSpPr>
        <p:spPr/>
        <p:txBody>
          <a:bodyPr/>
          <a:lstStyle/>
          <a:p>
            <a:pPr algn="ctr"/>
            <a:r>
              <a:rPr lang="en-US" sz="4400" b="1" dirty="0"/>
              <a:t>Group Discussion</a:t>
            </a:r>
          </a:p>
        </p:txBody>
      </p:sp>
      <p:sp>
        <p:nvSpPr>
          <p:cNvPr id="3" name="Content Placeholder 2">
            <a:extLst>
              <a:ext uri="{FF2B5EF4-FFF2-40B4-BE49-F238E27FC236}">
                <a16:creationId xmlns="" xmlns:a16="http://schemas.microsoft.com/office/drawing/2014/main" id="{4631FABF-48D9-5240-AD28-5441E11D8A52}"/>
              </a:ext>
            </a:extLst>
          </p:cNvPr>
          <p:cNvSpPr>
            <a:spLocks noGrp="1"/>
          </p:cNvSpPr>
          <p:nvPr>
            <p:ph idx="1"/>
          </p:nvPr>
        </p:nvSpPr>
        <p:spPr>
          <a:xfrm>
            <a:off x="646111" y="1515036"/>
            <a:ext cx="10111536" cy="5190564"/>
          </a:xfrm>
        </p:spPr>
        <p:txBody>
          <a:bodyPr>
            <a:noAutofit/>
          </a:bodyPr>
          <a:lstStyle/>
          <a:p>
            <a:pPr marL="0" lvl="0" indent="0">
              <a:buNone/>
            </a:pPr>
            <a:r>
              <a:rPr lang="en-US" sz="1500" dirty="0"/>
              <a:t>6. God knows everything. We only see part of the picture. There will be times that God will ask us to do things we don’t understand. How can we get to the point of that total trust?  (Prayer is the only way)</a:t>
            </a:r>
          </a:p>
          <a:p>
            <a:pPr marL="0" indent="0">
              <a:buNone/>
            </a:pPr>
            <a:endParaRPr lang="en-US" sz="1500" dirty="0"/>
          </a:p>
          <a:p>
            <a:pPr marL="0" indent="0">
              <a:buNone/>
            </a:pPr>
            <a:r>
              <a:rPr lang="en-US" sz="1500" dirty="0"/>
              <a:t>7. Why is reading your Bible important?</a:t>
            </a:r>
          </a:p>
          <a:p>
            <a:pPr marL="0" indent="0">
              <a:buNone/>
            </a:pPr>
            <a:endParaRPr lang="en-US" sz="1500" dirty="0"/>
          </a:p>
          <a:p>
            <a:pPr marL="0" indent="0">
              <a:buNone/>
            </a:pPr>
            <a:r>
              <a:rPr lang="en-US" sz="1500" dirty="0"/>
              <a:t>8. Joseph didn’t have a Bible.  There was no such thing at that time and yet God still communicated him.  What were some of the ways that God communicated with Joseph?</a:t>
            </a:r>
          </a:p>
          <a:p>
            <a:pPr marL="0" indent="0">
              <a:buNone/>
            </a:pPr>
            <a:endParaRPr lang="en-US" sz="1500" dirty="0"/>
          </a:p>
          <a:p>
            <a:pPr marL="0" lvl="0" indent="0">
              <a:buNone/>
            </a:pPr>
            <a:r>
              <a:rPr lang="en-US" sz="1500" dirty="0"/>
              <a:t>9. Joseph was a shepherd as a young man.  He spent hours alone at night looking up into the sky.  When was the last time you just laid awake and looked at the stars?</a:t>
            </a:r>
          </a:p>
          <a:p>
            <a:endParaRPr lang="en-US" sz="1500" dirty="0"/>
          </a:p>
          <a:p>
            <a:pPr marL="0" indent="0">
              <a:buNone/>
            </a:pPr>
            <a:r>
              <a:rPr lang="en-US" sz="1500" dirty="0"/>
              <a:t>10. What do you think Joseph learned all those years?</a:t>
            </a:r>
          </a:p>
          <a:p>
            <a:pPr marL="0" indent="0">
              <a:buNone/>
            </a:pPr>
            <a:endParaRPr lang="en-US" sz="1500" dirty="0"/>
          </a:p>
          <a:p>
            <a:pPr marL="0" indent="0">
              <a:buNone/>
            </a:pPr>
            <a:r>
              <a:rPr lang="en-US" sz="1500" dirty="0"/>
              <a:t>11.  Why would that be a good thing for you to do? (Quiet, Listening, etc.) </a:t>
            </a:r>
          </a:p>
        </p:txBody>
      </p:sp>
    </p:spTree>
    <p:extLst>
      <p:ext uri="{BB962C8B-B14F-4D97-AF65-F5344CB8AC3E}">
        <p14:creationId xmlns:p14="http://schemas.microsoft.com/office/powerpoint/2010/main" val="243658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6" name="TextBox 5">
            <a:extLst>
              <a:ext uri="{FF2B5EF4-FFF2-40B4-BE49-F238E27FC236}">
                <a16:creationId xmlns="" xmlns:a16="http://schemas.microsoft.com/office/drawing/2014/main" id="{7250BC8E-F238-AA4E-9090-FAE54527D80C}"/>
              </a:ext>
            </a:extLst>
          </p:cNvPr>
          <p:cNvSpPr txBox="1"/>
          <p:nvPr/>
        </p:nvSpPr>
        <p:spPr>
          <a:xfrm>
            <a:off x="646111" y="1530082"/>
            <a:ext cx="10899778" cy="1323439"/>
          </a:xfrm>
          <a:prstGeom prst="rect">
            <a:avLst/>
          </a:prstGeom>
          <a:noFill/>
        </p:spPr>
        <p:txBody>
          <a:bodyPr wrap="square" rtlCol="0">
            <a:spAutoFit/>
          </a:bodyPr>
          <a:lstStyle/>
          <a:p>
            <a:pPr marL="285750" indent="-285750">
              <a:buFont typeface="Wingdings" pitchFamily="2" charset="2"/>
              <a:buChar char="Ø"/>
            </a:pPr>
            <a:r>
              <a:rPr lang="en-US" sz="1000" dirty="0">
                <a:hlinkClick r:id="rId3"/>
              </a:rPr>
              <a:t>https://media.freebibleimages.org/stories/FB_Joseph_Dreams/overview-images/005-joseph-dreams.jpg?1613595442</a:t>
            </a:r>
            <a:endParaRPr lang="en-US" sz="1000" dirty="0"/>
          </a:p>
          <a:p>
            <a:pPr marL="285750" indent="-285750">
              <a:buFont typeface="Wingdings" pitchFamily="2" charset="2"/>
              <a:buChar char="Ø"/>
            </a:pPr>
            <a:r>
              <a:rPr lang="en-US" sz="1000" dirty="0">
                <a:hlinkClick r:id="rId4"/>
              </a:rPr>
              <a:t>https://media.freebibleimages.org/stories/FB_Joseph_Ruler/overview-images/004-joseph-ruler.jpg?1613595458</a:t>
            </a:r>
            <a:endParaRPr lang="en-US" sz="1000" dirty="0"/>
          </a:p>
          <a:p>
            <a:pPr marL="285750" indent="-285750">
              <a:buFont typeface="Wingdings" pitchFamily="2" charset="2"/>
              <a:buChar char="Ø"/>
            </a:pPr>
            <a:r>
              <a:rPr lang="en-US" sz="1000" dirty="0">
                <a:hlinkClick r:id="rId5"/>
              </a:rPr>
              <a:t>https://media.freebibleimages.org/stories/FB_Joseph_Reunion/overview-images/003-joseph-reunion.jpg?1613595463</a:t>
            </a:r>
            <a:endParaRPr lang="en-US" sz="1000" dirty="0"/>
          </a:p>
          <a:p>
            <a:pPr marL="285750" indent="-285750">
              <a:buFont typeface="Wingdings" pitchFamily="2" charset="2"/>
              <a:buChar char="Ø"/>
            </a:pPr>
            <a:r>
              <a:rPr lang="en-US" sz="1000" dirty="0">
                <a:hlinkClick r:id="rId6"/>
              </a:rPr>
              <a:t>https://images.unsplash.com/photo-1560329775-05b004e3ee48?ixid=MnwxMjA3fDB8MHxzZWFyY2h8Mnx8d2hlYXQlMjBmaWVsZHxlbnwwfHwwfHw%3D&amp;ixlib=rb-1.2.1&amp;w=1000&amp;q=80</a:t>
            </a:r>
            <a:endParaRPr lang="en-US" sz="1000" dirty="0"/>
          </a:p>
          <a:p>
            <a:pPr marL="285750" indent="-285750">
              <a:buFont typeface="Wingdings" pitchFamily="2" charset="2"/>
              <a:buChar char="Ø"/>
            </a:pPr>
            <a:r>
              <a:rPr lang="en-US" sz="1000" dirty="0">
                <a:hlinkClick r:id="rId7"/>
              </a:rPr>
              <a:t>https://wwyeshua.files.wordpress.com/2014/10/005-joseph-ruler.jpg</a:t>
            </a:r>
            <a:endParaRPr lang="en-US" sz="1000" dirty="0"/>
          </a:p>
          <a:p>
            <a:pPr marL="285750" indent="-285750">
              <a:buFont typeface="Wingdings" pitchFamily="2" charset="2"/>
              <a:buChar char="Ø"/>
            </a:pPr>
            <a:r>
              <a:rPr lang="en-US" sz="1000" dirty="0">
                <a:hlinkClick r:id="rId8"/>
              </a:rPr>
              <a:t>https://images.pexels.com/photos/1687067/pexels-photo-1687067.jpeg?auto=compress&amp;cs=tinysrgb&amp;dpr=1&amp;w=500</a:t>
            </a:r>
            <a:endParaRPr lang="en-US" sz="1000" dirty="0"/>
          </a:p>
          <a:p>
            <a:pPr marL="285750" indent="-285750">
              <a:buFont typeface="Wingdings" pitchFamily="2" charset="2"/>
              <a:buChar char="Ø"/>
            </a:pPr>
            <a:r>
              <a:rPr lang="en-US" sz="1000" dirty="0"/>
              <a:t>https://</a:t>
            </a:r>
            <a:r>
              <a:rPr lang="en-US" sz="1000" dirty="0" err="1"/>
              <a:t>media.freebibleimages.org</a:t>
            </a:r>
            <a:r>
              <a:rPr lang="en-US" sz="1000" dirty="0"/>
              <a:t>/stories/</a:t>
            </a:r>
            <a:r>
              <a:rPr lang="en-US" sz="1000" dirty="0" err="1"/>
              <a:t>FB_Moody_Joseph</a:t>
            </a:r>
            <a:r>
              <a:rPr lang="en-US" sz="1000" dirty="0"/>
              <a:t>/overview-images/032-moody-joseph.jpg?1613597252</a:t>
            </a:r>
          </a:p>
        </p:txBody>
      </p:sp>
    </p:spTree>
    <p:extLst>
      <p:ext uri="{BB962C8B-B14F-4D97-AF65-F5344CB8AC3E}">
        <p14:creationId xmlns:p14="http://schemas.microsoft.com/office/powerpoint/2010/main" val="2917049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2382</TotalTime>
  <Words>631</Words>
  <Application>Microsoft Office PowerPoint</Application>
  <PresentationFormat>Widescreen</PresentationFormat>
  <Paragraphs>125</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Times New Roman</vt:lpstr>
      <vt:lpstr>Wingdings</vt:lpstr>
      <vt:lpstr>Wingdings 3</vt:lpstr>
      <vt:lpstr>Ion</vt:lpstr>
      <vt:lpstr>‘Joseph the Dreamer’</vt:lpstr>
      <vt:lpstr>“From a Dreamer to Governor”</vt:lpstr>
      <vt:lpstr>Pharaoh honors Joseph and places him in charge. “…only in regard to the throne will I be greater than you.”</vt:lpstr>
      <vt:lpstr>There were 7 plentiful years that Joseph gathered crops</vt:lpstr>
      <vt:lpstr>Joseph had 2 children, Manasseh and Ephraim</vt:lpstr>
      <vt:lpstr>The famine followed and the people of Egypt came to Joseph for help</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78</cp:revision>
  <dcterms:created xsi:type="dcterms:W3CDTF">2020-11-11T19:34:22Z</dcterms:created>
  <dcterms:modified xsi:type="dcterms:W3CDTF">2021-11-25T23:22:51Z</dcterms:modified>
</cp:coreProperties>
</file>