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5"/>
  </p:notesMasterIdLst>
  <p:sldIdLst>
    <p:sldId id="256" r:id="rId2"/>
    <p:sldId id="261" r:id="rId3"/>
    <p:sldId id="262" r:id="rId4"/>
    <p:sldId id="263" r:id="rId5"/>
    <p:sldId id="264" r:id="rId6"/>
    <p:sldId id="265" r:id="rId7"/>
    <p:sldId id="266" r:id="rId8"/>
    <p:sldId id="267" r:id="rId9"/>
    <p:sldId id="270" r:id="rId10"/>
    <p:sldId id="269" r:id="rId11"/>
    <p:sldId id="275"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86435" autoAdjust="0"/>
  </p:normalViewPr>
  <p:slideViewPr>
    <p:cSldViewPr snapToGrid="0">
      <p:cViewPr varScale="1">
        <p:scale>
          <a:sx n="54" d="100"/>
          <a:sy n="54" d="100"/>
        </p:scale>
        <p:origin x="148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74"/>
    </p:cViewPr>
  </p:sorterViewPr>
  <p:notesViewPr>
    <p:cSldViewPr snapToGrid="0">
      <p:cViewPr>
        <p:scale>
          <a:sx n="105" d="100"/>
          <a:sy n="105" d="100"/>
        </p:scale>
        <p:origin x="1800" y="-4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40517-3E13-461E-9CBE-46B6044970F8}" type="datetimeFigureOut">
              <a:rPr lang="en-US" smtClean="0"/>
              <a:t>11/25/2021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BD87-A954-4C4C-9720-F9E57D637882}" type="slidenum">
              <a:rPr lang="en-US" smtClean="0"/>
              <a:t>‹#›</a:t>
            </a:fld>
            <a:endParaRPr lang="en-US" dirty="0"/>
          </a:p>
        </p:txBody>
      </p:sp>
    </p:spTree>
    <p:extLst>
      <p:ext uri="{BB962C8B-B14F-4D97-AF65-F5344CB8AC3E}">
        <p14:creationId xmlns:p14="http://schemas.microsoft.com/office/powerpoint/2010/main" val="3886310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Narration</a:t>
            </a:r>
            <a:r>
              <a:rPr lang="en-US" sz="1200" b="1" kern="1200" dirty="0" smtClean="0">
                <a:solidFill>
                  <a:schemeClr val="tx1"/>
                </a:solidFill>
                <a:effectLst/>
                <a:latin typeface="+mn-lt"/>
                <a:ea typeface="+mn-ea"/>
                <a:cs typeface="+mn-cs"/>
              </a:rPr>
              <a:t>: </a:t>
            </a:r>
            <a:r>
              <a:rPr lang="en-US" sz="1200" b="1" kern="1200" smtClean="0">
                <a:solidFill>
                  <a:schemeClr val="tx1"/>
                </a:solidFill>
                <a:effectLst/>
                <a:latin typeface="+mn-lt"/>
                <a:ea typeface="+mn-ea"/>
                <a:cs typeface="+mn-cs"/>
              </a:rPr>
              <a:t>Bible Study</a:t>
            </a:r>
            <a:r>
              <a:rPr lang="en-US" sz="1200" b="1" kern="1200" baseline="0" smtClean="0">
                <a:solidFill>
                  <a:schemeClr val="tx1"/>
                </a:solidFill>
                <a:effectLst/>
                <a:latin typeface="+mn-lt"/>
                <a:ea typeface="+mn-ea"/>
                <a:cs typeface="+mn-cs"/>
              </a:rPr>
              <a:t> 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1</a:t>
            </a:fld>
            <a:endParaRPr lang="en-US" dirty="0"/>
          </a:p>
        </p:txBody>
      </p:sp>
    </p:spTree>
    <p:extLst>
      <p:ext uri="{BB962C8B-B14F-4D97-AF65-F5344CB8AC3E}">
        <p14:creationId xmlns:p14="http://schemas.microsoft.com/office/powerpoint/2010/main" val="2083311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1189038"/>
            <a:ext cx="5486400" cy="30861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Group Discussion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Break into groups of 4 and discuss the following questions.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Please Note</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Only give them one question at a time, after they have had adequate time to discuss, move to the next question.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remembered his dreams of when he was young.  What do you think Joseph was thinking when he saw his brothers bow down to him, just like the dream he had so many years ago?</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How many years ago did he have the dream? (20 years) 37-17=20</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put his brothers in prison for three days. Why do you think he did this?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did he want them to bring his little brother back with them? (Benjamin was his whole brother the rest were half brothers)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did Joseph cry?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did he keep one of the brothers with him?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did he put their money back in their sacks?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Was he trying to be vindictive or did he have a plan?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didn’t Jacob want his young son Benjamin to go back with them?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Do you think Jacob distrusted his other sons?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Have you ever encountered someone who has hurt you and how did you act toward them?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Which brother stayed in Egypt? (Simeon) </a:t>
            </a:r>
          </a:p>
          <a:p>
            <a:r>
              <a:rPr lang="en-US" sz="1200" kern="120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Come back to a whole group and re-ask the same questions and see if anyone wants to share their thoughts.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10</a:t>
            </a:fld>
            <a:endParaRPr lang="en-US" dirty="0"/>
          </a:p>
        </p:txBody>
      </p:sp>
    </p:spTree>
    <p:extLst>
      <p:ext uri="{BB962C8B-B14F-4D97-AF65-F5344CB8AC3E}">
        <p14:creationId xmlns:p14="http://schemas.microsoft.com/office/powerpoint/2010/main" val="237769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11BD87-A954-4C4C-9720-F9E57D637882}" type="slidenum">
              <a:rPr lang="en-US" smtClean="0"/>
              <a:t>12</a:t>
            </a:fld>
            <a:endParaRPr lang="en-US" dirty="0"/>
          </a:p>
        </p:txBody>
      </p:sp>
    </p:spTree>
    <p:extLst>
      <p:ext uri="{BB962C8B-B14F-4D97-AF65-F5344CB8AC3E}">
        <p14:creationId xmlns:p14="http://schemas.microsoft.com/office/powerpoint/2010/main" val="191437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JOSEPH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“FROM A DREAMER TO GOVENOR”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Text: Genesis 42 1 -38</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Joseph’s Brothers Go to Egypt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Jacob saw that there was grain in Egypt, Jacob said to his sons, “Why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do you look at one another?” And he said, “Indeed I have heard that there is grain in Egypt; go down to that place and buy for us there, that we may live and not die.”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Joseph’s ten brothers went down to buy grain in Egypt. But Jacob did not send Joseph’s brother Benjamin with his brothers, for he said, “Lest some calamity befall him.” And the sons of Israel went to buy </a:t>
            </a:r>
            <a:r>
              <a:rPr lang="en-US" sz="1200" i="1" kern="1200" dirty="0">
                <a:solidFill>
                  <a:schemeClr val="tx1"/>
                </a:solidFill>
                <a:effectLst/>
                <a:latin typeface="+mn-lt"/>
                <a:ea typeface="+mn-ea"/>
                <a:cs typeface="+mn-cs"/>
              </a:rPr>
              <a:t>grain </a:t>
            </a:r>
            <a:r>
              <a:rPr lang="en-US" sz="1200" kern="1200" dirty="0">
                <a:solidFill>
                  <a:schemeClr val="tx1"/>
                </a:solidFill>
                <a:effectLst/>
                <a:latin typeface="+mn-lt"/>
                <a:ea typeface="+mn-ea"/>
                <a:cs typeface="+mn-cs"/>
              </a:rPr>
              <a:t>among those who journeyed, for the famine was in the land of Canaan.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Now Joseph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governor over the land; and it was he who sold to all the people of the land. And Joseph’s brothers came and bowed down before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him with </a:t>
            </a:r>
            <a:r>
              <a:rPr lang="en-US" sz="1200" i="1" kern="1200" dirty="0">
                <a:solidFill>
                  <a:schemeClr val="tx1"/>
                </a:solidFill>
                <a:effectLst/>
                <a:latin typeface="+mn-lt"/>
                <a:ea typeface="+mn-ea"/>
                <a:cs typeface="+mn-cs"/>
              </a:rPr>
              <a:t>their </a:t>
            </a:r>
            <a:r>
              <a:rPr lang="en-US" sz="1200" kern="1200" dirty="0">
                <a:solidFill>
                  <a:schemeClr val="tx1"/>
                </a:solidFill>
                <a:effectLst/>
                <a:latin typeface="+mn-lt"/>
                <a:ea typeface="+mn-ea"/>
                <a:cs typeface="+mn-cs"/>
              </a:rPr>
              <a:t>faces to the earth.  Joseph saw his brothers and recognized them, but he acted as a stranger to them and spoke roughly to them. Then he said to them, “Where do you come from?” And they said, “From the land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of Canaan to buy food.”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Joseph recognized his brothers, but they did not recognize him. </a:t>
            </a:r>
          </a:p>
          <a:p>
            <a:r>
              <a:rPr lang="en-US" sz="1200" kern="1200" dirty="0">
                <a:solidFill>
                  <a:schemeClr val="tx1"/>
                </a:solidFill>
                <a:effectLst/>
                <a:latin typeface="+mn-lt"/>
                <a:ea typeface="+mn-ea"/>
                <a:cs typeface="+mn-cs"/>
              </a:rPr>
              <a:t>Then Joseph remembered the dreams which he had dreamed about them, and said to them, “You are spies! You have come to see the nakedness of the land!”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they said to him, “No, my lord, but your servants have come to buy food. We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all one man’s sons; we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honest </a:t>
            </a:r>
            <a:r>
              <a:rPr lang="en-US" sz="1200" i="1" kern="1200" dirty="0">
                <a:solidFill>
                  <a:schemeClr val="tx1"/>
                </a:solidFill>
                <a:effectLst/>
                <a:latin typeface="+mn-lt"/>
                <a:ea typeface="+mn-ea"/>
                <a:cs typeface="+mn-cs"/>
              </a:rPr>
              <a:t>men; </a:t>
            </a:r>
            <a:r>
              <a:rPr lang="en-US" sz="1200" kern="1200" dirty="0">
                <a:solidFill>
                  <a:schemeClr val="tx1"/>
                </a:solidFill>
                <a:effectLst/>
                <a:latin typeface="+mn-lt"/>
                <a:ea typeface="+mn-ea"/>
                <a:cs typeface="+mn-cs"/>
              </a:rPr>
              <a:t>your servants are not spies.”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he said to them, “No, but you have come to see the nakedness of the land.”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they said, “Your servants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twelve brothers, the sons of one man in the land of Canaan; and in fact, the youngest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with our father today, and one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 more.” But Joseph said to them, “It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as I spoke to you saying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spies!’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this </a:t>
            </a:r>
            <a:r>
              <a:rPr lang="en-US" sz="1200" i="1" kern="1200" dirty="0">
                <a:solidFill>
                  <a:schemeClr val="tx1"/>
                </a:solidFill>
                <a:effectLst/>
                <a:latin typeface="+mn-lt"/>
                <a:ea typeface="+mn-ea"/>
                <a:cs typeface="+mn-cs"/>
              </a:rPr>
              <a:t>manner </a:t>
            </a:r>
            <a:r>
              <a:rPr lang="en-US" sz="1200" kern="1200" dirty="0">
                <a:solidFill>
                  <a:schemeClr val="tx1"/>
                </a:solidFill>
                <a:effectLst/>
                <a:latin typeface="+mn-lt"/>
                <a:ea typeface="+mn-ea"/>
                <a:cs typeface="+mn-cs"/>
              </a:rPr>
              <a:t>you shall be tested: By the life of Pharaoh, you shall not leave this place unless your youngest brother comes here.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Send one of you, and let him bring your brother; and you shall be kept in prison, that your words may be tested to see whether </a:t>
            </a:r>
            <a:r>
              <a:rPr lang="en-US" sz="1200" i="1" kern="1200" dirty="0">
                <a:solidFill>
                  <a:schemeClr val="tx1"/>
                </a:solidFill>
                <a:effectLst/>
                <a:latin typeface="+mn-lt"/>
                <a:ea typeface="+mn-ea"/>
                <a:cs typeface="+mn-cs"/>
              </a:rPr>
              <a:t>there is </a:t>
            </a:r>
            <a:r>
              <a:rPr lang="en-US" sz="1200" kern="1200" dirty="0">
                <a:solidFill>
                  <a:schemeClr val="tx1"/>
                </a:solidFill>
                <a:effectLst/>
                <a:latin typeface="+mn-lt"/>
                <a:ea typeface="+mn-ea"/>
                <a:cs typeface="+mn-cs"/>
              </a:rPr>
              <a:t>any truth in you; or else, by the life of Pharaoh, surely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spies!”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he put them all together in prison three days. </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Joseph said to them the third day, “Do this and live, </a:t>
            </a:r>
            <a:r>
              <a:rPr lang="en-US" sz="1200" i="1" kern="1200" dirty="0">
                <a:solidFill>
                  <a:schemeClr val="tx1"/>
                </a:solidFill>
                <a:effectLst/>
                <a:latin typeface="+mn-lt"/>
                <a:ea typeface="+mn-ea"/>
                <a:cs typeface="+mn-cs"/>
              </a:rPr>
              <a:t>for </a:t>
            </a:r>
            <a:r>
              <a:rPr lang="en-US" sz="1200" kern="1200" dirty="0">
                <a:solidFill>
                  <a:schemeClr val="tx1"/>
                </a:solidFill>
                <a:effectLst/>
                <a:latin typeface="+mn-lt"/>
                <a:ea typeface="+mn-ea"/>
                <a:cs typeface="+mn-cs"/>
              </a:rPr>
              <a:t>I fear God: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honest </a:t>
            </a:r>
            <a:r>
              <a:rPr lang="en-US" sz="1200" i="1" kern="1200" dirty="0">
                <a:solidFill>
                  <a:schemeClr val="tx1"/>
                </a:solidFill>
                <a:effectLst/>
                <a:latin typeface="+mn-lt"/>
                <a:ea typeface="+mn-ea"/>
                <a:cs typeface="+mn-cs"/>
              </a:rPr>
              <a:t>men, </a:t>
            </a:r>
            <a:r>
              <a:rPr lang="en-US" sz="1200" kern="1200" dirty="0">
                <a:solidFill>
                  <a:schemeClr val="tx1"/>
                </a:solidFill>
                <a:effectLst/>
                <a:latin typeface="+mn-lt"/>
                <a:ea typeface="+mn-ea"/>
                <a:cs typeface="+mn-cs"/>
              </a:rPr>
              <a:t>let one of your brothers be confined to your prison house; but you, go and carry grain for the famine of your houses.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bring your youngest brother to me; so your words will be verified, and you shall not die.” And they did so.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they said to one another, “We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truly guilty concerning our\brother, for we saw the anguish of his soul when he pleaded with us, and we would not hear; therefore this distress has come upon us.”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Reuben answered them, saying, “Did I not speak to you, saying, ‘Do not sin against the boy’; and you would not listen? Therefore behold, his blood is now required of us.”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they did not know that Joseph understood </a:t>
            </a:r>
            <a:r>
              <a:rPr lang="en-US" sz="1200" i="1" kern="1200" dirty="0">
                <a:solidFill>
                  <a:schemeClr val="tx1"/>
                </a:solidFill>
                <a:effectLst/>
                <a:latin typeface="+mn-lt"/>
                <a:ea typeface="+mn-ea"/>
                <a:cs typeface="+mn-cs"/>
              </a:rPr>
              <a:t>them, </a:t>
            </a:r>
            <a:r>
              <a:rPr lang="en-US" sz="1200" kern="1200" dirty="0">
                <a:solidFill>
                  <a:schemeClr val="tx1"/>
                </a:solidFill>
                <a:effectLst/>
                <a:latin typeface="+mn-lt"/>
                <a:ea typeface="+mn-ea"/>
                <a:cs typeface="+mn-cs"/>
              </a:rPr>
              <a:t>for he spoke to them through an interpreter.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turned himself away from them and wept. Then he returned to them again, and talked with them. And he took Simeon from them and bound him before their eyes.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The Brothers Return to Canaan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Joseph gave a command to fill their sacks with  grain, to restore every man’s money to his sack, and to give them provisions for the journey. Thus he did for them.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they loaded their donkeys with the grain and departed from there.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as one </a:t>
            </a:r>
            <a:r>
              <a:rPr lang="en-US" sz="1200" i="1" kern="1200" dirty="0">
                <a:solidFill>
                  <a:schemeClr val="tx1"/>
                </a:solidFill>
                <a:effectLst/>
                <a:latin typeface="+mn-lt"/>
                <a:ea typeface="+mn-ea"/>
                <a:cs typeface="+mn-cs"/>
              </a:rPr>
              <a:t>of them </a:t>
            </a:r>
            <a:r>
              <a:rPr lang="en-US" sz="1200" kern="1200" dirty="0">
                <a:solidFill>
                  <a:schemeClr val="tx1"/>
                </a:solidFill>
                <a:effectLst/>
                <a:latin typeface="+mn-lt"/>
                <a:ea typeface="+mn-ea"/>
                <a:cs typeface="+mn-cs"/>
              </a:rPr>
              <a:t>opened his sack to give his donkey feed at the encampment, he saw his money; and there it was, in the mouth of his sack. So he said to his brothers, “My money has been restored, and there it is, in my sack” Then their hearts failed </a:t>
            </a:r>
            <a:r>
              <a:rPr lang="en-US" sz="1200" i="1" kern="1200" dirty="0">
                <a:solidFill>
                  <a:schemeClr val="tx1"/>
                </a:solidFill>
                <a:effectLst/>
                <a:latin typeface="+mn-lt"/>
                <a:ea typeface="+mn-ea"/>
                <a:cs typeface="+mn-cs"/>
              </a:rPr>
              <a:t>them </a:t>
            </a:r>
            <a:r>
              <a:rPr lang="en-US" sz="1200" kern="1200" dirty="0">
                <a:solidFill>
                  <a:schemeClr val="tx1"/>
                </a:solidFill>
                <a:effectLst/>
                <a:latin typeface="+mn-lt"/>
                <a:ea typeface="+mn-ea"/>
                <a:cs typeface="+mn-cs"/>
              </a:rPr>
              <a:t>and they were afraid, saying to one another, “What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this </a:t>
            </a:r>
            <a:r>
              <a:rPr lang="en-US" sz="1200" i="1" kern="1200" dirty="0">
                <a:solidFill>
                  <a:schemeClr val="tx1"/>
                </a:solidFill>
                <a:effectLst/>
                <a:latin typeface="+mn-lt"/>
                <a:ea typeface="+mn-ea"/>
                <a:cs typeface="+mn-cs"/>
              </a:rPr>
              <a:t>that </a:t>
            </a:r>
            <a:r>
              <a:rPr lang="en-US" sz="1200" kern="1200" dirty="0">
                <a:solidFill>
                  <a:schemeClr val="tx1"/>
                </a:solidFill>
                <a:effectLst/>
                <a:latin typeface="+mn-lt"/>
                <a:ea typeface="+mn-ea"/>
                <a:cs typeface="+mn-cs"/>
              </a:rPr>
              <a:t>God has done to us?”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they went to Jacob their father in the land of Canaan and told him all that had happened to them, saying: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man </a:t>
            </a:r>
            <a:r>
              <a:rPr lang="en-US" sz="1200" i="1" kern="1200" dirty="0">
                <a:solidFill>
                  <a:schemeClr val="tx1"/>
                </a:solidFill>
                <a:effectLst/>
                <a:latin typeface="+mn-lt"/>
                <a:ea typeface="+mn-ea"/>
                <a:cs typeface="+mn-cs"/>
              </a:rPr>
              <a:t>who is </a:t>
            </a:r>
            <a:r>
              <a:rPr lang="en-US" sz="1200" kern="1200" dirty="0">
                <a:solidFill>
                  <a:schemeClr val="tx1"/>
                </a:solidFill>
                <a:effectLst/>
                <a:latin typeface="+mn-lt"/>
                <a:ea typeface="+mn-ea"/>
                <a:cs typeface="+mn-cs"/>
              </a:rPr>
              <a:t>lord of the land spoke roughly to us, and took us for spies of the country.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we said to him, ‘We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honest </a:t>
            </a:r>
            <a:r>
              <a:rPr lang="en-US" sz="1200" i="1" kern="1200" dirty="0">
                <a:solidFill>
                  <a:schemeClr val="tx1"/>
                </a:solidFill>
                <a:effectLst/>
                <a:latin typeface="+mn-lt"/>
                <a:ea typeface="+mn-ea"/>
                <a:cs typeface="+mn-cs"/>
              </a:rPr>
              <a:t>men; </a:t>
            </a:r>
            <a:r>
              <a:rPr lang="en-US" sz="1200" kern="1200" dirty="0">
                <a:solidFill>
                  <a:schemeClr val="tx1"/>
                </a:solidFill>
                <a:effectLst/>
                <a:latin typeface="+mn-lt"/>
                <a:ea typeface="+mn-ea"/>
                <a:cs typeface="+mn-cs"/>
              </a:rPr>
              <a:t>we are not spies.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twelve brothers, sons of our father; one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 </a:t>
            </a:r>
            <a:r>
              <a:rPr lang="en-US" sz="1200" i="1" kern="1200" dirty="0">
                <a:solidFill>
                  <a:schemeClr val="tx1"/>
                </a:solidFill>
                <a:effectLst/>
                <a:latin typeface="+mn-lt"/>
                <a:ea typeface="+mn-ea"/>
                <a:cs typeface="+mn-cs"/>
              </a:rPr>
              <a:t>more, </a:t>
            </a:r>
            <a:r>
              <a:rPr lang="en-US" sz="1200" kern="1200" dirty="0">
                <a:solidFill>
                  <a:schemeClr val="tx1"/>
                </a:solidFill>
                <a:effectLst/>
                <a:latin typeface="+mn-lt"/>
                <a:ea typeface="+mn-ea"/>
                <a:cs typeface="+mn-cs"/>
              </a:rPr>
              <a:t>and the youngest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with our father this day in the land of Canaan.’ Then the man, the lord of the country, said to us, by this I will know that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honest </a:t>
            </a:r>
            <a:r>
              <a:rPr lang="en-US" sz="1200" i="1" kern="1200" dirty="0">
                <a:solidFill>
                  <a:schemeClr val="tx1"/>
                </a:solidFill>
                <a:effectLst/>
                <a:latin typeface="+mn-lt"/>
                <a:ea typeface="+mn-ea"/>
                <a:cs typeface="+mn-cs"/>
              </a:rPr>
              <a:t>men: </a:t>
            </a:r>
            <a:r>
              <a:rPr lang="en-US" sz="1200" kern="1200" dirty="0">
                <a:solidFill>
                  <a:schemeClr val="tx1"/>
                </a:solidFill>
                <a:effectLst/>
                <a:latin typeface="+mn-lt"/>
                <a:ea typeface="+mn-ea"/>
                <a:cs typeface="+mn-cs"/>
              </a:rPr>
              <a:t>Leave one of your brothers </a:t>
            </a:r>
            <a:r>
              <a:rPr lang="en-US" sz="1200" i="1" kern="1200" dirty="0">
                <a:solidFill>
                  <a:schemeClr val="tx1"/>
                </a:solidFill>
                <a:effectLst/>
                <a:latin typeface="+mn-lt"/>
                <a:ea typeface="+mn-ea"/>
                <a:cs typeface="+mn-cs"/>
              </a:rPr>
              <a:t>here </a:t>
            </a:r>
            <a:r>
              <a:rPr lang="en-US" sz="1200" kern="1200" dirty="0">
                <a:solidFill>
                  <a:schemeClr val="tx1"/>
                </a:solidFill>
                <a:effectLst/>
                <a:latin typeface="+mn-lt"/>
                <a:ea typeface="+mn-ea"/>
                <a:cs typeface="+mn-cs"/>
              </a:rPr>
              <a:t>with me, take </a:t>
            </a:r>
            <a:r>
              <a:rPr lang="en-US" sz="1200" i="1" kern="1200" dirty="0">
                <a:solidFill>
                  <a:schemeClr val="tx1"/>
                </a:solidFill>
                <a:effectLst/>
                <a:latin typeface="+mn-lt"/>
                <a:ea typeface="+mn-ea"/>
                <a:cs typeface="+mn-cs"/>
              </a:rPr>
              <a:t>food for </a:t>
            </a:r>
            <a:r>
              <a:rPr lang="en-US" sz="1200" kern="1200" dirty="0">
                <a:solidFill>
                  <a:schemeClr val="tx1"/>
                </a:solidFill>
                <a:effectLst/>
                <a:latin typeface="+mn-lt"/>
                <a:ea typeface="+mn-ea"/>
                <a:cs typeface="+mn-cs"/>
              </a:rPr>
              <a:t>the famine of your households, and be gone. And bring your youngest brother to me; so I shall know that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not spies, but </a:t>
            </a:r>
            <a:r>
              <a:rPr lang="en-US" sz="1200" i="1" kern="1200" dirty="0">
                <a:solidFill>
                  <a:schemeClr val="tx1"/>
                </a:solidFill>
                <a:effectLst/>
                <a:latin typeface="+mn-lt"/>
                <a:ea typeface="+mn-ea"/>
                <a:cs typeface="+mn-cs"/>
              </a:rPr>
              <a:t>that </a:t>
            </a:r>
            <a:r>
              <a:rPr lang="en-US" sz="1200" kern="1200" dirty="0">
                <a:solidFill>
                  <a:schemeClr val="tx1"/>
                </a:solidFill>
                <a:effectLst/>
                <a:latin typeface="+mn-lt"/>
                <a:ea typeface="+mn-ea"/>
                <a:cs typeface="+mn-cs"/>
              </a:rPr>
              <a:t>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honest </a:t>
            </a:r>
            <a:r>
              <a:rPr lang="en-US" sz="1200" i="1" kern="1200" dirty="0">
                <a:solidFill>
                  <a:schemeClr val="tx1"/>
                </a:solidFill>
                <a:effectLst/>
                <a:latin typeface="+mn-lt"/>
                <a:ea typeface="+mn-ea"/>
                <a:cs typeface="+mn-cs"/>
              </a:rPr>
              <a:t>men. </a:t>
            </a:r>
            <a:r>
              <a:rPr lang="en-US" sz="1200" kern="1200" dirty="0">
                <a:solidFill>
                  <a:schemeClr val="tx1"/>
                </a:solidFill>
                <a:effectLst/>
                <a:latin typeface="+mn-lt"/>
                <a:ea typeface="+mn-ea"/>
                <a:cs typeface="+mn-cs"/>
              </a:rPr>
              <a:t>I will grant your brother to you, and you may trade in the land.” Then it happened as they emptied their sacks, that surprisingly each man’s bundle of money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in his sack; and when they and their father saw the bundles of money, they were afraid. </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Jacob their father said to them, “You have bereaved me: Joseph is no </a:t>
            </a:r>
            <a:r>
              <a:rPr lang="en-US" sz="1200" i="1" kern="1200" dirty="0">
                <a:solidFill>
                  <a:schemeClr val="tx1"/>
                </a:solidFill>
                <a:effectLst/>
                <a:latin typeface="+mn-lt"/>
                <a:ea typeface="+mn-ea"/>
                <a:cs typeface="+mn-cs"/>
              </a:rPr>
              <a:t>more, </a:t>
            </a:r>
            <a:r>
              <a:rPr lang="en-US" sz="1200" kern="1200" dirty="0">
                <a:solidFill>
                  <a:schemeClr val="tx1"/>
                </a:solidFill>
                <a:effectLst/>
                <a:latin typeface="+mn-lt"/>
                <a:ea typeface="+mn-ea"/>
                <a:cs typeface="+mn-cs"/>
              </a:rPr>
              <a:t>Simeon is no </a:t>
            </a:r>
            <a:r>
              <a:rPr lang="en-US" sz="1200" i="1" kern="1200" dirty="0">
                <a:solidFill>
                  <a:schemeClr val="tx1"/>
                </a:solidFill>
                <a:effectLst/>
                <a:latin typeface="+mn-lt"/>
                <a:ea typeface="+mn-ea"/>
                <a:cs typeface="+mn-cs"/>
              </a:rPr>
              <a:t>more, </a:t>
            </a:r>
            <a:r>
              <a:rPr lang="en-US" sz="1200" kern="1200" dirty="0">
                <a:solidFill>
                  <a:schemeClr val="tx1"/>
                </a:solidFill>
                <a:effectLst/>
                <a:latin typeface="+mn-lt"/>
                <a:ea typeface="+mn-ea"/>
                <a:cs typeface="+mn-cs"/>
              </a:rPr>
              <a:t>and you want to take Benjamin. All these things are against me.” Then Reuben spoke to his father, saying, “Kill my two sons if I do not bring him </a:t>
            </a:r>
            <a:r>
              <a:rPr lang="en-US" sz="1200" i="1" kern="1200" dirty="0">
                <a:solidFill>
                  <a:schemeClr val="tx1"/>
                </a:solidFill>
                <a:effectLst/>
                <a:latin typeface="+mn-lt"/>
                <a:ea typeface="+mn-ea"/>
                <a:cs typeface="+mn-cs"/>
              </a:rPr>
              <a:t>back </a:t>
            </a:r>
            <a:r>
              <a:rPr lang="en-US" sz="1200" kern="1200" dirty="0">
                <a:solidFill>
                  <a:schemeClr val="tx1"/>
                </a:solidFill>
                <a:effectLst/>
                <a:latin typeface="+mn-lt"/>
                <a:ea typeface="+mn-ea"/>
                <a:cs typeface="+mn-cs"/>
              </a:rPr>
              <a:t>to you; put him in my hands, and I will bring him back to you, but he said, “My son shall not go down with you, for his brother is dead, and he is left alone. If any calamity should befall him along the way in which you go, then you would bring down my gray hair with sorrow to the grave.”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Meta-Morphosis5                                         5/17/08</a:t>
            </a:r>
          </a:p>
          <a:p>
            <a:r>
              <a:rPr lang="en-US" sz="1200" kern="1200" dirty="0">
                <a:solidFill>
                  <a:schemeClr val="tx1"/>
                </a:solidFill>
                <a:effectLst/>
                <a:latin typeface="+mn-lt"/>
                <a:ea typeface="+mn-ea"/>
                <a:cs typeface="+mn-cs"/>
              </a:rPr>
              <a:t>A commitment and vision for the future through peremptory development of youth	Cheryl K Langford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Study Group Questions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remembered his dreams of when he was young.  What do you think Joseph was thinking when he saw his brothers bow down to him, just like the dream he had so many years ago?</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How many years ago did he have the dream? (20 years) 37-17=20</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Joseph put his brothers in prison for three days. Why do you think he did this?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did he want them to bring his little brother back with them? (Benjamin was his whole brother the rest were half brothers)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did Joseph cry?</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did he keep one of the brothers with him?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did he put their money back in their sacks?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Was he trying to be vindictive or did he have a plan?</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Why didn’t Jacob want his young son Benjamin to go back with them?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Do you think Jacob distrusted his other sons?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Have you ever encountered someone who has hurt you and how did you act toward them?</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Which brother stayed in Egypt? (Simeon)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A11BD87-A954-4C4C-9720-F9E57D637882}" type="slidenum">
              <a:rPr lang="en-US" smtClean="0"/>
              <a:t>13</a:t>
            </a:fld>
            <a:endParaRPr lang="en-US" dirty="0"/>
          </a:p>
        </p:txBody>
      </p:sp>
    </p:spTree>
    <p:extLst>
      <p:ext uri="{BB962C8B-B14F-4D97-AF65-F5344CB8AC3E}">
        <p14:creationId xmlns:p14="http://schemas.microsoft.com/office/powerpoint/2010/main" val="273760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2</a:t>
            </a:fld>
            <a:endParaRPr lang="en-US" dirty="0"/>
          </a:p>
        </p:txBody>
      </p:sp>
    </p:spTree>
    <p:extLst>
      <p:ext uri="{BB962C8B-B14F-4D97-AF65-F5344CB8AC3E}">
        <p14:creationId xmlns:p14="http://schemas.microsoft.com/office/powerpoint/2010/main" val="4190526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dk1"/>
              </a:solidFill>
              <a:latin typeface="+mn-lt"/>
              <a:cs typeface="Calibri"/>
              <a:sym typeface="Calibri"/>
            </a:endParaRPr>
          </a:p>
          <a:p>
            <a:r>
              <a:rPr lang="en-US" sz="1200" b="1" kern="1200" dirty="0">
                <a:solidFill>
                  <a:schemeClr val="tx1"/>
                </a:solidFill>
                <a:effectLst/>
                <a:latin typeface="+mn-lt"/>
                <a:ea typeface="+mn-ea"/>
                <a:cs typeface="+mn-cs"/>
              </a:rPr>
              <a:t>Text: Genesis 42 1 -38</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Joseph’s Brothers Go to Egypt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Jacob saw that there was grain in Egypt, Jacob said to his sons, “Why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do you look at one another?” And he said, “Indeed I have heard that there is grain in Egypt; go down to that place and buy for us there, that we may live and not die.”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So Joseph’s ten brothers went down to buy grain in Egypt. But Jacob did not send Joseph’s brother Benjamin with his brothers, for he said, “Lest some calamity befall him.” And the sons of Israel went to buy </a:t>
            </a:r>
            <a:r>
              <a:rPr lang="en-US" sz="1200" i="1" kern="1200" dirty="0">
                <a:solidFill>
                  <a:schemeClr val="tx1"/>
                </a:solidFill>
                <a:effectLst/>
                <a:latin typeface="+mn-lt"/>
                <a:ea typeface="+mn-ea"/>
                <a:cs typeface="+mn-cs"/>
              </a:rPr>
              <a:t>grain </a:t>
            </a:r>
            <a:r>
              <a:rPr lang="en-US" sz="1200" kern="1200" dirty="0">
                <a:solidFill>
                  <a:schemeClr val="tx1"/>
                </a:solidFill>
                <a:effectLst/>
                <a:latin typeface="+mn-lt"/>
                <a:ea typeface="+mn-ea"/>
                <a:cs typeface="+mn-cs"/>
              </a:rPr>
              <a:t>among those who journeyed, for the famine was in the land of Canaan.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3</a:t>
            </a:fld>
            <a:endParaRPr lang="en-US" dirty="0"/>
          </a:p>
        </p:txBody>
      </p:sp>
    </p:spTree>
    <p:extLst>
      <p:ext uri="{BB962C8B-B14F-4D97-AF65-F5344CB8AC3E}">
        <p14:creationId xmlns:p14="http://schemas.microsoft.com/office/powerpoint/2010/main" val="66522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b="1" kern="1200" dirty="0">
              <a:solidFill>
                <a:schemeClr val="tx1"/>
              </a:solidFill>
              <a:effectLst/>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Joseph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governor over the land; and it was he who sold to all the people of the land. And Joseph’s brothers came and bowed down before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him with </a:t>
            </a:r>
            <a:r>
              <a:rPr lang="en-US" sz="1200" i="1" kern="1200" dirty="0">
                <a:solidFill>
                  <a:schemeClr val="tx1"/>
                </a:solidFill>
                <a:effectLst/>
                <a:latin typeface="+mn-lt"/>
                <a:ea typeface="+mn-ea"/>
                <a:cs typeface="+mn-cs"/>
              </a:rPr>
              <a:t>their </a:t>
            </a:r>
            <a:r>
              <a:rPr lang="en-US" sz="1200" kern="1200" dirty="0">
                <a:solidFill>
                  <a:schemeClr val="tx1"/>
                </a:solidFill>
                <a:effectLst/>
                <a:latin typeface="+mn-lt"/>
                <a:ea typeface="+mn-ea"/>
                <a:cs typeface="+mn-cs"/>
              </a:rPr>
              <a:t>faces to the earth.  Joseph saw his brothers and recognized them, but he acted as a stranger to them and spoke roughly to them. Then he said to them, “Where do you come from?” And they said, “From the land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of Canaan to buy food.”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Joseph recognized his brothers, but they did not recognize him.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4</a:t>
            </a:fld>
            <a:endParaRPr lang="en-US" dirty="0"/>
          </a:p>
        </p:txBody>
      </p:sp>
    </p:spTree>
    <p:extLst>
      <p:ext uri="{BB962C8B-B14F-4D97-AF65-F5344CB8AC3E}">
        <p14:creationId xmlns:p14="http://schemas.microsoft.com/office/powerpoint/2010/main" val="93545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endParaRPr lang="en-US" sz="1200" b="1" kern="1200" dirty="0">
              <a:solidFill>
                <a:schemeClr val="tx1"/>
              </a:solidFill>
              <a:effectLst/>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sym typeface="Calibri"/>
            </a:endParaRPr>
          </a:p>
          <a:p>
            <a:r>
              <a:rPr lang="en-US" sz="1200" kern="1200" dirty="0">
                <a:solidFill>
                  <a:schemeClr val="tx1"/>
                </a:solidFill>
                <a:effectLst/>
                <a:latin typeface="+mn-lt"/>
                <a:ea typeface="+mn-ea"/>
                <a:cs typeface="+mn-cs"/>
              </a:rPr>
              <a:t>Then Joseph remembered the dreams which he had dreamed about them, and said to them, “You are spies! You have come to see the nakedness of the land!”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they said to him, “No, my lord, but your servants have come to buy food. We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all one man’s sons; we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honest </a:t>
            </a:r>
            <a:r>
              <a:rPr lang="en-US" sz="1200" i="1" kern="1200" dirty="0">
                <a:solidFill>
                  <a:schemeClr val="tx1"/>
                </a:solidFill>
                <a:effectLst/>
                <a:latin typeface="+mn-lt"/>
                <a:ea typeface="+mn-ea"/>
                <a:cs typeface="+mn-cs"/>
              </a:rPr>
              <a:t>men; </a:t>
            </a:r>
            <a:r>
              <a:rPr lang="en-US" sz="1200" kern="1200" dirty="0">
                <a:solidFill>
                  <a:schemeClr val="tx1"/>
                </a:solidFill>
                <a:effectLst/>
                <a:latin typeface="+mn-lt"/>
                <a:ea typeface="+mn-ea"/>
                <a:cs typeface="+mn-cs"/>
              </a:rPr>
              <a:t>your servants are not spies.”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he said to them, “No, but you have come to see the nakedness of the land.”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they said, “Your servants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twelve brothers, the sons of one man in the land of Canaan; and in fact, the youngest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with our father today, and one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 more.” But Joseph said to them, “It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as I spoke to you saying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spies!’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this </a:t>
            </a:r>
            <a:r>
              <a:rPr lang="en-US" sz="1200" i="1" kern="1200" dirty="0">
                <a:solidFill>
                  <a:schemeClr val="tx1"/>
                </a:solidFill>
                <a:effectLst/>
                <a:latin typeface="+mn-lt"/>
                <a:ea typeface="+mn-ea"/>
                <a:cs typeface="+mn-cs"/>
              </a:rPr>
              <a:t>manner </a:t>
            </a:r>
            <a:r>
              <a:rPr lang="en-US" sz="1200" kern="1200" dirty="0">
                <a:solidFill>
                  <a:schemeClr val="tx1"/>
                </a:solidFill>
                <a:effectLst/>
                <a:latin typeface="+mn-lt"/>
                <a:ea typeface="+mn-ea"/>
                <a:cs typeface="+mn-cs"/>
              </a:rPr>
              <a:t>you shall be tested: By the life of Pharaoh, you shall not leave this place unless your youngest brother comes here.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Send one of you, and let him bring your brother; and you shall be kept in prison, that your words may be tested to see whether </a:t>
            </a:r>
            <a:r>
              <a:rPr lang="en-US" sz="1200" i="1" kern="1200" dirty="0">
                <a:solidFill>
                  <a:schemeClr val="tx1"/>
                </a:solidFill>
                <a:effectLst/>
                <a:latin typeface="+mn-lt"/>
                <a:ea typeface="+mn-ea"/>
                <a:cs typeface="+mn-cs"/>
              </a:rPr>
              <a:t>there is </a:t>
            </a:r>
            <a:r>
              <a:rPr lang="en-US" sz="1200" kern="1200" dirty="0">
                <a:solidFill>
                  <a:schemeClr val="tx1"/>
                </a:solidFill>
                <a:effectLst/>
                <a:latin typeface="+mn-lt"/>
                <a:ea typeface="+mn-ea"/>
                <a:cs typeface="+mn-cs"/>
              </a:rPr>
              <a:t>any truth in you; or else, by the life of Pharaoh, surely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spies!”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he put them all together in prison three days. </a:t>
            </a:r>
            <a:endParaRPr lang="en-US" sz="1200" b="1"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5</a:t>
            </a:fld>
            <a:endParaRPr lang="en-US" dirty="0"/>
          </a:p>
        </p:txBody>
      </p:sp>
    </p:spTree>
    <p:extLst>
      <p:ext uri="{BB962C8B-B14F-4D97-AF65-F5344CB8AC3E}">
        <p14:creationId xmlns:p14="http://schemas.microsoft.com/office/powerpoint/2010/main" val="374029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dk1"/>
              </a:solidFill>
              <a:effectLst/>
              <a:latin typeface="+mn-lt"/>
              <a:ea typeface="+mn-ea"/>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Joseph said to them the third day, “Do this and live, </a:t>
            </a:r>
            <a:r>
              <a:rPr lang="en-US" sz="1200" i="1" kern="1200" dirty="0">
                <a:solidFill>
                  <a:schemeClr val="tx1"/>
                </a:solidFill>
                <a:effectLst/>
                <a:latin typeface="+mn-lt"/>
                <a:ea typeface="+mn-ea"/>
                <a:cs typeface="+mn-cs"/>
              </a:rPr>
              <a:t>for </a:t>
            </a:r>
            <a:r>
              <a:rPr lang="en-US" sz="1200" kern="1200" dirty="0">
                <a:solidFill>
                  <a:schemeClr val="tx1"/>
                </a:solidFill>
                <a:effectLst/>
                <a:latin typeface="+mn-lt"/>
                <a:ea typeface="+mn-ea"/>
                <a:cs typeface="+mn-cs"/>
              </a:rPr>
              <a:t>I fear God: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If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honest </a:t>
            </a:r>
            <a:r>
              <a:rPr lang="en-US" sz="1200" i="1" kern="1200" dirty="0">
                <a:solidFill>
                  <a:schemeClr val="tx1"/>
                </a:solidFill>
                <a:effectLst/>
                <a:latin typeface="+mn-lt"/>
                <a:ea typeface="+mn-ea"/>
                <a:cs typeface="+mn-cs"/>
              </a:rPr>
              <a:t>men, </a:t>
            </a:r>
            <a:r>
              <a:rPr lang="en-US" sz="1200" kern="1200" dirty="0">
                <a:solidFill>
                  <a:schemeClr val="tx1"/>
                </a:solidFill>
                <a:effectLst/>
                <a:latin typeface="+mn-lt"/>
                <a:ea typeface="+mn-ea"/>
                <a:cs typeface="+mn-cs"/>
              </a:rPr>
              <a:t>let one of your brothers be confined to your prison house; but you, go and carry grain for the famine of your houses.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bring your youngest brother to me; so your words will be verified, and you shall not die.” And they did so.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they said to one another, “We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truly guilty concerning our\brother, for we saw the anguish of his soul when he pleaded with us, and we would not hear; therefore this distress has come upon us.”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Reuben answered them, saying, “Did I not speak to you, saying, ‘Do not sin against the boy’; and you would not listen? Therefore behold, his blood is now required of us.”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they did not know that Joseph understood </a:t>
            </a:r>
            <a:r>
              <a:rPr lang="en-US" sz="1200" i="1" kern="1200" dirty="0">
                <a:solidFill>
                  <a:schemeClr val="tx1"/>
                </a:solidFill>
                <a:effectLst/>
                <a:latin typeface="+mn-lt"/>
                <a:ea typeface="+mn-ea"/>
                <a:cs typeface="+mn-cs"/>
              </a:rPr>
              <a:t>them, </a:t>
            </a:r>
            <a:r>
              <a:rPr lang="en-US" sz="1200" kern="1200" dirty="0">
                <a:solidFill>
                  <a:schemeClr val="tx1"/>
                </a:solidFill>
                <a:effectLst/>
                <a:latin typeface="+mn-lt"/>
                <a:ea typeface="+mn-ea"/>
                <a:cs typeface="+mn-cs"/>
              </a:rPr>
              <a:t>for he spoke to them through an interpreter.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he turned himself away from them and wept. Then he returned to them again, and talked with them. And he took Simeon from them and bound him before their eyes. </a:t>
            </a:r>
          </a:p>
        </p:txBody>
      </p:sp>
      <p:sp>
        <p:nvSpPr>
          <p:cNvPr id="4" name="Slide Number Placeholder 3"/>
          <p:cNvSpPr>
            <a:spLocks noGrp="1"/>
          </p:cNvSpPr>
          <p:nvPr>
            <p:ph type="sldNum" sz="quarter" idx="10"/>
          </p:nvPr>
        </p:nvSpPr>
        <p:spPr/>
        <p:txBody>
          <a:bodyPr/>
          <a:lstStyle/>
          <a:p>
            <a:fld id="{9A11BD87-A954-4C4C-9720-F9E57D637882}" type="slidenum">
              <a:rPr lang="en-US" smtClean="0"/>
              <a:t>6</a:t>
            </a:fld>
            <a:endParaRPr lang="en-US" dirty="0"/>
          </a:p>
        </p:txBody>
      </p:sp>
    </p:spTree>
    <p:extLst>
      <p:ext uri="{BB962C8B-B14F-4D97-AF65-F5344CB8AC3E}">
        <p14:creationId xmlns:p14="http://schemas.microsoft.com/office/powerpoint/2010/main" val="3946445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dk1"/>
                </a:solidFill>
                <a:latin typeface="+mn-lt"/>
                <a:ea typeface="Calibri"/>
                <a:cs typeface="Calibri"/>
                <a:sym typeface="Calibri"/>
              </a:rPr>
              <a:t>Narrative:</a:t>
            </a:r>
            <a:r>
              <a:rPr lang="en-US" sz="1200" b="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Then Joseph gave a command to fill their sacks with grain, to restore every man’s money to his sack, and to give them provisions for the journey. Thus he did for them.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they loaded their donkeys with the grain and departed from there.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as one </a:t>
            </a:r>
            <a:r>
              <a:rPr lang="en-US" sz="1200" i="1" kern="1200" dirty="0">
                <a:solidFill>
                  <a:schemeClr val="tx1"/>
                </a:solidFill>
                <a:effectLst/>
                <a:latin typeface="+mn-lt"/>
                <a:ea typeface="+mn-ea"/>
                <a:cs typeface="+mn-cs"/>
              </a:rPr>
              <a:t>of them </a:t>
            </a:r>
            <a:r>
              <a:rPr lang="en-US" sz="1200" kern="1200" dirty="0">
                <a:solidFill>
                  <a:schemeClr val="tx1"/>
                </a:solidFill>
                <a:effectLst/>
                <a:latin typeface="+mn-lt"/>
                <a:ea typeface="+mn-ea"/>
                <a:cs typeface="+mn-cs"/>
              </a:rPr>
              <a:t>opened his sack to give his donkey feed at the encampment, he saw his money; and there it was, in the mouth of his sack. So he said to his brothers, “My money has been restored, and there it is, in my sack” Then their hearts failed </a:t>
            </a:r>
            <a:r>
              <a:rPr lang="en-US" sz="1200" i="1" kern="1200" dirty="0">
                <a:solidFill>
                  <a:schemeClr val="tx1"/>
                </a:solidFill>
                <a:effectLst/>
                <a:latin typeface="+mn-lt"/>
                <a:ea typeface="+mn-ea"/>
                <a:cs typeface="+mn-cs"/>
              </a:rPr>
              <a:t>them </a:t>
            </a:r>
            <a:r>
              <a:rPr lang="en-US" sz="1200" kern="1200" dirty="0">
                <a:solidFill>
                  <a:schemeClr val="tx1"/>
                </a:solidFill>
                <a:effectLst/>
                <a:latin typeface="+mn-lt"/>
                <a:ea typeface="+mn-ea"/>
                <a:cs typeface="+mn-cs"/>
              </a:rPr>
              <a:t>and they were afraid, saying to one another, “What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this </a:t>
            </a:r>
            <a:r>
              <a:rPr lang="en-US" sz="1200" i="1" kern="1200" dirty="0">
                <a:solidFill>
                  <a:schemeClr val="tx1"/>
                </a:solidFill>
                <a:effectLst/>
                <a:latin typeface="+mn-lt"/>
                <a:ea typeface="+mn-ea"/>
                <a:cs typeface="+mn-cs"/>
              </a:rPr>
              <a:t>that </a:t>
            </a:r>
            <a:r>
              <a:rPr lang="en-US" sz="1200" kern="1200" dirty="0">
                <a:solidFill>
                  <a:schemeClr val="tx1"/>
                </a:solidFill>
                <a:effectLst/>
                <a:latin typeface="+mn-lt"/>
                <a:ea typeface="+mn-ea"/>
                <a:cs typeface="+mn-cs"/>
              </a:rPr>
              <a:t>God has done to us?” </a:t>
            </a:r>
            <a:br>
              <a:rPr lang="en-US" sz="1200" kern="1200" dirty="0">
                <a:solidFill>
                  <a:schemeClr val="tx1"/>
                </a:solidFill>
                <a:effectLst/>
                <a:latin typeface="+mn-lt"/>
                <a:ea typeface="+mn-ea"/>
                <a:cs typeface="+mn-cs"/>
              </a:rPr>
            </a:br>
            <a:endParaRPr lang="en-US" sz="1200" b="1"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7</a:t>
            </a:fld>
            <a:endParaRPr lang="en-US" dirty="0"/>
          </a:p>
        </p:txBody>
      </p:sp>
    </p:spTree>
    <p:extLst>
      <p:ext uri="{BB962C8B-B14F-4D97-AF65-F5344CB8AC3E}">
        <p14:creationId xmlns:p14="http://schemas.microsoft.com/office/powerpoint/2010/main" val="150234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Narrative:</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Then they went to Jacob their father in the land of Canaan and told him all that had happened to them, saying: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man </a:t>
            </a:r>
            <a:r>
              <a:rPr lang="en-US" sz="1200" i="1" kern="1200" dirty="0">
                <a:solidFill>
                  <a:schemeClr val="tx1"/>
                </a:solidFill>
                <a:effectLst/>
                <a:latin typeface="+mn-lt"/>
                <a:ea typeface="+mn-ea"/>
                <a:cs typeface="+mn-cs"/>
              </a:rPr>
              <a:t>who is </a:t>
            </a:r>
            <a:r>
              <a:rPr lang="en-US" sz="1200" kern="1200" dirty="0">
                <a:solidFill>
                  <a:schemeClr val="tx1"/>
                </a:solidFill>
                <a:effectLst/>
                <a:latin typeface="+mn-lt"/>
                <a:ea typeface="+mn-ea"/>
                <a:cs typeface="+mn-cs"/>
              </a:rPr>
              <a:t>lord of the land spoke roughly to us, and took us for spies of the country.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we said to him, ‘We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honest </a:t>
            </a:r>
            <a:r>
              <a:rPr lang="en-US" sz="1200" i="1" kern="1200" dirty="0">
                <a:solidFill>
                  <a:schemeClr val="tx1"/>
                </a:solidFill>
                <a:effectLst/>
                <a:latin typeface="+mn-lt"/>
                <a:ea typeface="+mn-ea"/>
                <a:cs typeface="+mn-cs"/>
              </a:rPr>
              <a:t>men; </a:t>
            </a:r>
            <a:r>
              <a:rPr lang="en-US" sz="1200" kern="1200" dirty="0">
                <a:solidFill>
                  <a:schemeClr val="tx1"/>
                </a:solidFill>
                <a:effectLst/>
                <a:latin typeface="+mn-lt"/>
                <a:ea typeface="+mn-ea"/>
                <a:cs typeface="+mn-cs"/>
              </a:rPr>
              <a:t>we are not spies.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twelve brothers, sons of our father; one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no </a:t>
            </a:r>
            <a:r>
              <a:rPr lang="en-US" sz="1200" i="1" kern="1200" dirty="0">
                <a:solidFill>
                  <a:schemeClr val="tx1"/>
                </a:solidFill>
                <a:effectLst/>
                <a:latin typeface="+mn-lt"/>
                <a:ea typeface="+mn-ea"/>
                <a:cs typeface="+mn-cs"/>
              </a:rPr>
              <a:t>more, </a:t>
            </a:r>
            <a:r>
              <a:rPr lang="en-US" sz="1200" kern="1200" dirty="0">
                <a:solidFill>
                  <a:schemeClr val="tx1"/>
                </a:solidFill>
                <a:effectLst/>
                <a:latin typeface="+mn-lt"/>
                <a:ea typeface="+mn-ea"/>
                <a:cs typeface="+mn-cs"/>
              </a:rPr>
              <a:t>and the youngest </a:t>
            </a:r>
            <a:r>
              <a:rPr lang="en-US" sz="1200" i="1" kern="1200" dirty="0">
                <a:solidFill>
                  <a:schemeClr val="tx1"/>
                </a:solidFill>
                <a:effectLst/>
                <a:latin typeface="+mn-lt"/>
                <a:ea typeface="+mn-ea"/>
                <a:cs typeface="+mn-cs"/>
              </a:rPr>
              <a:t>is </a:t>
            </a:r>
            <a:r>
              <a:rPr lang="en-US" sz="1200" kern="1200" dirty="0">
                <a:solidFill>
                  <a:schemeClr val="tx1"/>
                </a:solidFill>
                <a:effectLst/>
                <a:latin typeface="+mn-lt"/>
                <a:ea typeface="+mn-ea"/>
                <a:cs typeface="+mn-cs"/>
              </a:rPr>
              <a:t>with our father this day in the land of Canaan.’ Then the man, the lord of the country, said to us, by this I will know that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honest </a:t>
            </a:r>
            <a:r>
              <a:rPr lang="en-US" sz="1200" i="1" kern="1200" dirty="0">
                <a:solidFill>
                  <a:schemeClr val="tx1"/>
                </a:solidFill>
                <a:effectLst/>
                <a:latin typeface="+mn-lt"/>
                <a:ea typeface="+mn-ea"/>
                <a:cs typeface="+mn-cs"/>
              </a:rPr>
              <a:t>men: </a:t>
            </a:r>
            <a:r>
              <a:rPr lang="en-US" sz="1200" kern="1200" dirty="0">
                <a:solidFill>
                  <a:schemeClr val="tx1"/>
                </a:solidFill>
                <a:effectLst/>
                <a:latin typeface="+mn-lt"/>
                <a:ea typeface="+mn-ea"/>
                <a:cs typeface="+mn-cs"/>
              </a:rPr>
              <a:t>Leave one of your brothers </a:t>
            </a:r>
            <a:r>
              <a:rPr lang="en-US" sz="1200" i="1" kern="1200" dirty="0">
                <a:solidFill>
                  <a:schemeClr val="tx1"/>
                </a:solidFill>
                <a:effectLst/>
                <a:latin typeface="+mn-lt"/>
                <a:ea typeface="+mn-ea"/>
                <a:cs typeface="+mn-cs"/>
              </a:rPr>
              <a:t>here </a:t>
            </a:r>
            <a:r>
              <a:rPr lang="en-US" sz="1200" kern="1200" dirty="0">
                <a:solidFill>
                  <a:schemeClr val="tx1"/>
                </a:solidFill>
                <a:effectLst/>
                <a:latin typeface="+mn-lt"/>
                <a:ea typeface="+mn-ea"/>
                <a:cs typeface="+mn-cs"/>
              </a:rPr>
              <a:t>with me, take </a:t>
            </a:r>
            <a:r>
              <a:rPr lang="en-US" sz="1200" i="1" kern="1200" dirty="0">
                <a:solidFill>
                  <a:schemeClr val="tx1"/>
                </a:solidFill>
                <a:effectLst/>
                <a:latin typeface="+mn-lt"/>
                <a:ea typeface="+mn-ea"/>
                <a:cs typeface="+mn-cs"/>
              </a:rPr>
              <a:t>food for </a:t>
            </a:r>
            <a:r>
              <a:rPr lang="en-US" sz="1200" kern="1200" dirty="0">
                <a:solidFill>
                  <a:schemeClr val="tx1"/>
                </a:solidFill>
                <a:effectLst/>
                <a:latin typeface="+mn-lt"/>
                <a:ea typeface="+mn-ea"/>
                <a:cs typeface="+mn-cs"/>
              </a:rPr>
              <a:t>the famine of your households, and be gone. And bring your youngest brother to me; so I shall know that 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not spies, but </a:t>
            </a:r>
            <a:r>
              <a:rPr lang="en-US" sz="1200" i="1" kern="1200" dirty="0">
                <a:solidFill>
                  <a:schemeClr val="tx1"/>
                </a:solidFill>
                <a:effectLst/>
                <a:latin typeface="+mn-lt"/>
                <a:ea typeface="+mn-ea"/>
                <a:cs typeface="+mn-cs"/>
              </a:rPr>
              <a:t>that </a:t>
            </a:r>
            <a:r>
              <a:rPr lang="en-US" sz="1200" kern="1200" dirty="0">
                <a:solidFill>
                  <a:schemeClr val="tx1"/>
                </a:solidFill>
                <a:effectLst/>
                <a:latin typeface="+mn-lt"/>
                <a:ea typeface="+mn-ea"/>
                <a:cs typeface="+mn-cs"/>
              </a:rPr>
              <a:t>you </a:t>
            </a:r>
            <a:r>
              <a:rPr lang="en-US" sz="1200" i="1" kern="1200" dirty="0">
                <a:solidFill>
                  <a:schemeClr val="tx1"/>
                </a:solidFill>
                <a:effectLst/>
                <a:latin typeface="+mn-lt"/>
                <a:ea typeface="+mn-ea"/>
                <a:cs typeface="+mn-cs"/>
              </a:rPr>
              <a:t>are </a:t>
            </a:r>
            <a:r>
              <a:rPr lang="en-US" sz="1200" kern="1200" dirty="0">
                <a:solidFill>
                  <a:schemeClr val="tx1"/>
                </a:solidFill>
                <a:effectLst/>
                <a:latin typeface="+mn-lt"/>
                <a:ea typeface="+mn-ea"/>
                <a:cs typeface="+mn-cs"/>
              </a:rPr>
              <a:t>honest </a:t>
            </a:r>
            <a:r>
              <a:rPr lang="en-US" sz="1200" i="1" kern="1200" dirty="0">
                <a:solidFill>
                  <a:schemeClr val="tx1"/>
                </a:solidFill>
                <a:effectLst/>
                <a:latin typeface="+mn-lt"/>
                <a:ea typeface="+mn-ea"/>
                <a:cs typeface="+mn-cs"/>
              </a:rPr>
              <a:t>men. </a:t>
            </a:r>
            <a:r>
              <a:rPr lang="en-US" sz="1200" kern="1200" dirty="0">
                <a:solidFill>
                  <a:schemeClr val="tx1"/>
                </a:solidFill>
                <a:effectLst/>
                <a:latin typeface="+mn-lt"/>
                <a:ea typeface="+mn-ea"/>
                <a:cs typeface="+mn-cs"/>
              </a:rPr>
              <a:t>I will grant your brother to you, and you may trade in the land.” Then it happened as they emptied their sacks, that surprisingly each man’s bundle of money </a:t>
            </a:r>
            <a:r>
              <a:rPr lang="en-US" sz="1200" i="1" kern="1200" dirty="0">
                <a:solidFill>
                  <a:schemeClr val="tx1"/>
                </a:solidFill>
                <a:effectLst/>
                <a:latin typeface="+mn-lt"/>
                <a:ea typeface="+mn-ea"/>
                <a:cs typeface="+mn-cs"/>
              </a:rPr>
              <a:t>was </a:t>
            </a:r>
            <a:r>
              <a:rPr lang="en-US" sz="1200" kern="1200" dirty="0">
                <a:solidFill>
                  <a:schemeClr val="tx1"/>
                </a:solidFill>
                <a:effectLst/>
                <a:latin typeface="+mn-lt"/>
                <a:ea typeface="+mn-ea"/>
                <a:cs typeface="+mn-cs"/>
              </a:rPr>
              <a:t>in his sack; and when they and their father saw the bundles of money, they were afraid. </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A11BD87-A954-4C4C-9720-F9E57D637882}" type="slidenum">
              <a:rPr lang="en-US" smtClean="0"/>
              <a:t>8</a:t>
            </a:fld>
            <a:endParaRPr lang="en-US" dirty="0"/>
          </a:p>
        </p:txBody>
      </p:sp>
    </p:spTree>
    <p:extLst>
      <p:ext uri="{BB962C8B-B14F-4D97-AF65-F5344CB8AC3E}">
        <p14:creationId xmlns:p14="http://schemas.microsoft.com/office/powerpoint/2010/main" val="126693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Narration: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Jacob their father said to them, “You have bereaved me: Joseph is no </a:t>
            </a:r>
            <a:r>
              <a:rPr lang="en-US" sz="1200" i="1" kern="1200" dirty="0">
                <a:solidFill>
                  <a:schemeClr val="tx1"/>
                </a:solidFill>
                <a:effectLst/>
                <a:latin typeface="+mn-lt"/>
                <a:ea typeface="+mn-ea"/>
                <a:cs typeface="+mn-cs"/>
              </a:rPr>
              <a:t>more, </a:t>
            </a:r>
            <a:r>
              <a:rPr lang="en-US" sz="1200" kern="1200" dirty="0">
                <a:solidFill>
                  <a:schemeClr val="tx1"/>
                </a:solidFill>
                <a:effectLst/>
                <a:latin typeface="+mn-lt"/>
                <a:ea typeface="+mn-ea"/>
                <a:cs typeface="+mn-cs"/>
              </a:rPr>
              <a:t>Simeon is no </a:t>
            </a:r>
            <a:r>
              <a:rPr lang="en-US" sz="1200" i="1" kern="1200" dirty="0">
                <a:solidFill>
                  <a:schemeClr val="tx1"/>
                </a:solidFill>
                <a:effectLst/>
                <a:latin typeface="+mn-lt"/>
                <a:ea typeface="+mn-ea"/>
                <a:cs typeface="+mn-cs"/>
              </a:rPr>
              <a:t>more, </a:t>
            </a:r>
            <a:r>
              <a:rPr lang="en-US" sz="1200" kern="1200" dirty="0">
                <a:solidFill>
                  <a:schemeClr val="tx1"/>
                </a:solidFill>
                <a:effectLst/>
                <a:latin typeface="+mn-lt"/>
                <a:ea typeface="+mn-ea"/>
                <a:cs typeface="+mn-cs"/>
              </a:rPr>
              <a:t>and you want to take Benjamin. All these things are against me.” Then Reuben spoke to his father, saying, “Kill my two sons if I do not bring him </a:t>
            </a:r>
            <a:r>
              <a:rPr lang="en-US" sz="1200" i="1" kern="1200" dirty="0">
                <a:solidFill>
                  <a:schemeClr val="tx1"/>
                </a:solidFill>
                <a:effectLst/>
                <a:latin typeface="+mn-lt"/>
                <a:ea typeface="+mn-ea"/>
                <a:cs typeface="+mn-cs"/>
              </a:rPr>
              <a:t>back </a:t>
            </a:r>
            <a:r>
              <a:rPr lang="en-US" sz="1200" kern="1200" dirty="0">
                <a:solidFill>
                  <a:schemeClr val="tx1"/>
                </a:solidFill>
                <a:effectLst/>
                <a:latin typeface="+mn-lt"/>
                <a:ea typeface="+mn-ea"/>
                <a:cs typeface="+mn-cs"/>
              </a:rPr>
              <a:t>to you; put him in my hands, and I will bring him back to you, but he said, “My son shall not go down with you, for his brother is dead, and he is left alone. If any calamity should befall him along the way in which you go, then you would bring down my gray hair with sorrow to the grave.” </a:t>
            </a:r>
            <a:endParaRPr lang="en-US" dirty="0"/>
          </a:p>
        </p:txBody>
      </p:sp>
      <p:sp>
        <p:nvSpPr>
          <p:cNvPr id="4" name="Slide Number Placeholder 3"/>
          <p:cNvSpPr>
            <a:spLocks noGrp="1"/>
          </p:cNvSpPr>
          <p:nvPr>
            <p:ph type="sldNum" sz="quarter" idx="10"/>
          </p:nvPr>
        </p:nvSpPr>
        <p:spPr/>
        <p:txBody>
          <a:bodyPr/>
          <a:lstStyle/>
          <a:p>
            <a:fld id="{9A11BD87-A954-4C4C-9720-F9E57D637882}" type="slidenum">
              <a:rPr lang="en-US" smtClean="0"/>
              <a:t>9</a:t>
            </a:fld>
            <a:endParaRPr lang="en-US" dirty="0"/>
          </a:p>
        </p:txBody>
      </p:sp>
    </p:spTree>
    <p:extLst>
      <p:ext uri="{BB962C8B-B14F-4D97-AF65-F5344CB8AC3E}">
        <p14:creationId xmlns:p14="http://schemas.microsoft.com/office/powerpoint/2010/main" val="4228543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1170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920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832818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5184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504656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4159117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231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37799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249002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822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7119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0084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05614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3469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162175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8442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C30AC-C8F4-4B17-AADE-DD71D08A6FEA}" type="datetimeFigureOut">
              <a:rPr lang="en-US" smtClean="0"/>
              <a:t>11/25/2021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A3C86C-A39A-44F9-9730-95089EFA7309}" type="slidenum">
              <a:rPr lang="en-US" smtClean="0"/>
              <a:t>‹#›</a:t>
            </a:fld>
            <a:endParaRPr lang="en-US" dirty="0"/>
          </a:p>
        </p:txBody>
      </p:sp>
    </p:spTree>
    <p:extLst>
      <p:ext uri="{BB962C8B-B14F-4D97-AF65-F5344CB8AC3E}">
        <p14:creationId xmlns:p14="http://schemas.microsoft.com/office/powerpoint/2010/main" val="91752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6C30AC-C8F4-4B17-AADE-DD71D08A6FEA}" type="datetimeFigureOut">
              <a:rPr lang="en-US" smtClean="0"/>
              <a:t>11/25/2021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FA3C86C-A39A-44F9-9730-95089EFA7309}" type="slidenum">
              <a:rPr lang="en-US" smtClean="0"/>
              <a:t>‹#›</a:t>
            </a:fld>
            <a:endParaRPr lang="en-US" dirty="0"/>
          </a:p>
        </p:txBody>
      </p:sp>
    </p:spTree>
    <p:extLst>
      <p:ext uri="{BB962C8B-B14F-4D97-AF65-F5344CB8AC3E}">
        <p14:creationId xmlns:p14="http://schemas.microsoft.com/office/powerpoint/2010/main" val="132201148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images.unsplash.com/photo-1578406696385-30733a350486?ixid=MnwxMjA3fDB8MHxwaG90by1wYWdlfHx8fGVufDB8fHx8&amp;ixlib=rb-1.2.1&amp;auto=format&amp;fit=crop&amp;w=668&amp;q=80" TargetMode="External"/><Relationship Id="rId3" Type="http://schemas.openxmlformats.org/officeDocument/2006/relationships/hyperlink" Target="https://images.unsplash.com/photo-1539650116574-8efeb43e2750?ixid=MnwxMjA3fDB8MHxzZWFyY2h8Nnx8ZWd5cHR8ZW58MHx8MHx8&amp;ixlib=rb-1.2.1&amp;auto=format&amp;fit=crop&amp;w=800&amp;q=60" TargetMode="External"/><Relationship Id="rId7" Type="http://schemas.openxmlformats.org/officeDocument/2006/relationships/hyperlink" Target="https://images.unsplash.com/photo-1536153635972-1fc2e818f642?ixid=MnwxMjA3fDB8MHxzZWFyY2h8MXx8Z3JhaW58ZW58MHx8MHx8&amp;ixlib=rb-1.2.1&amp;auto=format&amp;fit=crop&amp;w=800&amp;q=60" TargetMode="External"/><Relationship Id="rId12" Type="http://schemas.openxmlformats.org/officeDocument/2006/relationships/hyperlink" Target="https://media.freebibleimages.org/stories/FB_Moody_Joseph/overview-thumbnails/016-moody-joseph.jpg?1613597255"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images.unsplash.com/photo-1472141521881-95d0e87e2e39?ixid=MnwxMjA3fDB8MHxwaG90by1wYWdlfHx8fGVufDB8fHx8&amp;ixlib=rb-1.2.1&amp;auto=format&amp;fit=crop&amp;w=1052&amp;q=80" TargetMode="External"/><Relationship Id="rId11" Type="http://schemas.openxmlformats.org/officeDocument/2006/relationships/hyperlink" Target="https://media.freebibleimages.org/stories/FB_Joseph_Brothers_1/overview-thumbnails/007-joseph-brothers-1.jpg?1613595462" TargetMode="External"/><Relationship Id="rId5" Type="http://schemas.openxmlformats.org/officeDocument/2006/relationships/hyperlink" Target="https://images.unsplash.com/photo-1497563255672-c7240025b733?ixid=MnwxMjA3fDB8MHxzZWFyY2h8MTR8fGVneXB0JTIwZmFtaW5lfGVufDB8fDB8fA%3D%3D&amp;ixlib=rb-1.2.1&amp;auto=format&amp;fit=crop&amp;w=800&amp;q=60" TargetMode="External"/><Relationship Id="rId10" Type="http://schemas.openxmlformats.org/officeDocument/2006/relationships/hyperlink" Target="https://media.freebibleimages.org/stories/FB_Joseph_Pharaoh_Dreams/overview-images/002-joseph-pharaoh-dreams.jpg?1613595454" TargetMode="External"/><Relationship Id="rId4" Type="http://schemas.openxmlformats.org/officeDocument/2006/relationships/hyperlink" Target="https://images.unsplash.com/photo-1544322230-2804dd91e7bd?ixid=MnwxMjA3fDB8MHxwaG90by1wYWdlfHx8fGVufDB8fHx8&amp;ixlib=rb-1.2.1&amp;auto=format&amp;fit=crop&amp;w=1047&amp;q=80" TargetMode="External"/><Relationship Id="rId9" Type="http://schemas.openxmlformats.org/officeDocument/2006/relationships/hyperlink" Target="https://media.freebibleimages.org/stories/FB_Moody_Joseph/overview-images/036-moody-joseph.jpg?1613597253"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3936" y="552450"/>
            <a:ext cx="8825658" cy="1790700"/>
          </a:xfrm>
        </p:spPr>
        <p:txBody>
          <a:bodyPr/>
          <a:lstStyle/>
          <a:p>
            <a:pPr algn="ctr"/>
            <a:r>
              <a:rPr lang="en-US" sz="4400" dirty="0"/>
              <a:t>‘</a:t>
            </a:r>
            <a:r>
              <a:rPr lang="en-US" sz="4400" b="1" dirty="0">
                <a:solidFill>
                  <a:schemeClr val="tx1"/>
                </a:solidFill>
                <a:latin typeface="Times New Roman" panose="02020603050405020304" pitchFamily="18" charset="0"/>
                <a:cs typeface="Times New Roman" panose="02020603050405020304" pitchFamily="18" charset="0"/>
              </a:rPr>
              <a:t>Joseph the Dreamer’</a:t>
            </a:r>
          </a:p>
        </p:txBody>
      </p:sp>
      <p:sp>
        <p:nvSpPr>
          <p:cNvPr id="4" name="Footer Placeholder 6">
            <a:extLst>
              <a:ext uri="{FF2B5EF4-FFF2-40B4-BE49-F238E27FC236}">
                <a16:creationId xmlns="" xmlns:a16="http://schemas.microsoft.com/office/drawing/2014/main" id="{F144C984-8A56-44BE-AFC5-17E549A75928}"/>
              </a:ext>
            </a:extLst>
          </p:cNvPr>
          <p:cNvSpPr>
            <a:spLocks noGrp="1"/>
          </p:cNvSpPr>
          <p:nvPr>
            <p:ph type="ftr" sz="quarter" idx="11"/>
          </p:nvPr>
        </p:nvSpPr>
        <p:spPr/>
        <p:txBody>
          <a:bodyPr/>
          <a:lstStyle/>
          <a:p>
            <a:r>
              <a:rPr lang="en-US"/>
              <a:t>2019© META-MORPHOSIS JUVENILE REHABILITATION PROGRAM</a:t>
            </a:r>
            <a:endParaRPr lang="en-US" dirty="0"/>
          </a:p>
        </p:txBody>
      </p:sp>
      <p:sp>
        <p:nvSpPr>
          <p:cNvPr id="5" name="TextBox 4"/>
          <p:cNvSpPr txBox="1"/>
          <p:nvPr/>
        </p:nvSpPr>
        <p:spPr>
          <a:xfrm>
            <a:off x="1662783" y="893220"/>
            <a:ext cx="8736811" cy="307777"/>
          </a:xfrm>
          <a:prstGeom prst="rect">
            <a:avLst/>
          </a:prstGeom>
          <a:noFill/>
        </p:spPr>
        <p:txBody>
          <a:bodyPr wrap="square" rtlCol="0">
            <a:spAutoFit/>
          </a:bodyPr>
          <a:lstStyle/>
          <a:p>
            <a:r>
              <a:rPr lang="en-US" sz="1400" b="1" dirty="0"/>
              <a:t>META-MORPHOSIS JUVENILE REHABILITATION PROGRAM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35" y="470893"/>
            <a:ext cx="847448" cy="791077"/>
          </a:xfrm>
          <a:prstGeom prst="rect">
            <a:avLst/>
          </a:prstGeom>
        </p:spPr>
      </p:pic>
      <p:sp>
        <p:nvSpPr>
          <p:cNvPr id="9" name="TextBox 8">
            <a:extLst>
              <a:ext uri="{FF2B5EF4-FFF2-40B4-BE49-F238E27FC236}">
                <a16:creationId xmlns="" xmlns:a16="http://schemas.microsoft.com/office/drawing/2014/main" id="{709B21C0-7F87-BA43-B511-69E3ECD7E69D}"/>
              </a:ext>
            </a:extLst>
          </p:cNvPr>
          <p:cNvSpPr txBox="1"/>
          <p:nvPr/>
        </p:nvSpPr>
        <p:spPr>
          <a:xfrm>
            <a:off x="2090174" y="2500534"/>
            <a:ext cx="7793182" cy="1754326"/>
          </a:xfrm>
          <a:prstGeom prst="rect">
            <a:avLst/>
          </a:prstGeom>
          <a:noFill/>
        </p:spPr>
        <p:txBody>
          <a:bodyPr wrap="square" rtlCol="0">
            <a:spAutoFit/>
          </a:bodyPr>
          <a:lstStyle/>
          <a:p>
            <a:pPr algn="ctr"/>
            <a:r>
              <a:rPr lang="en-US" sz="3000" b="1" dirty="0">
                <a:latin typeface="Times New Roman" panose="02020603050405020304" pitchFamily="18" charset="0"/>
                <a:cs typeface="Times New Roman" panose="02020603050405020304" pitchFamily="18" charset="0"/>
              </a:rPr>
              <a:t>A young man thrown into prison for 13 years and surfaced Governor of Egypt.</a:t>
            </a:r>
          </a:p>
          <a:p>
            <a:pPr algn="ctr"/>
            <a:r>
              <a:rPr lang="en-US" sz="3000" b="1" dirty="0">
                <a:latin typeface="Times New Roman" panose="02020603050405020304" pitchFamily="18" charset="0"/>
                <a:cs typeface="Times New Roman" panose="02020603050405020304" pitchFamily="18" charset="0"/>
              </a:rPr>
              <a:t>A story of attitude and forgiveness.</a:t>
            </a:r>
          </a:p>
          <a:p>
            <a:endParaRPr lang="en-US" dirty="0"/>
          </a:p>
        </p:txBody>
      </p:sp>
      <p:sp>
        <p:nvSpPr>
          <p:cNvPr id="10" name="TextBox 9">
            <a:extLst>
              <a:ext uri="{FF2B5EF4-FFF2-40B4-BE49-F238E27FC236}">
                <a16:creationId xmlns="" xmlns:a16="http://schemas.microsoft.com/office/drawing/2014/main" id="{FB64B379-D54F-7140-BF9A-38FB31650D1D}"/>
              </a:ext>
            </a:extLst>
          </p:cNvPr>
          <p:cNvSpPr txBox="1"/>
          <p:nvPr/>
        </p:nvSpPr>
        <p:spPr>
          <a:xfrm>
            <a:off x="5276407" y="3962472"/>
            <a:ext cx="1420716"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Class 7</a:t>
            </a:r>
          </a:p>
        </p:txBody>
      </p:sp>
      <p:pic>
        <p:nvPicPr>
          <p:cNvPr id="2050" name="Picture 2" descr="low-angle photography of concrete building">
            <a:extLst>
              <a:ext uri="{FF2B5EF4-FFF2-40B4-BE49-F238E27FC236}">
                <a16:creationId xmlns="" xmlns:a16="http://schemas.microsoft.com/office/drawing/2014/main" id="{1937A7AE-1AC9-1C44-9505-B85D92264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35" y="3962472"/>
            <a:ext cx="4327876" cy="28955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mel along large brown rock">
            <a:extLst>
              <a:ext uri="{FF2B5EF4-FFF2-40B4-BE49-F238E27FC236}">
                <a16:creationId xmlns="" xmlns:a16="http://schemas.microsoft.com/office/drawing/2014/main" id="{FC0DAC93-4B4C-6F4F-B09A-E3FE94B7497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0193"/>
          <a:stretch/>
        </p:blipFill>
        <p:spPr bwMode="auto">
          <a:xfrm>
            <a:off x="6830319" y="3962472"/>
            <a:ext cx="3898751" cy="289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4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a:solidFill>
                  <a:schemeClr val="tx1"/>
                </a:solidFill>
              </a:rPr>
              <a:t> Group Discussion</a:t>
            </a:r>
            <a:endParaRPr lang="en-US" dirty="0"/>
          </a:p>
        </p:txBody>
      </p:sp>
      <p:sp>
        <p:nvSpPr>
          <p:cNvPr id="6" name="TextBox 5">
            <a:extLst>
              <a:ext uri="{FF2B5EF4-FFF2-40B4-BE49-F238E27FC236}">
                <a16:creationId xmlns="" xmlns:a16="http://schemas.microsoft.com/office/drawing/2014/main" id="{C9FEADCC-90A7-F849-9AAD-5CA112CA5962}"/>
              </a:ext>
            </a:extLst>
          </p:cNvPr>
          <p:cNvSpPr txBox="1"/>
          <p:nvPr/>
        </p:nvSpPr>
        <p:spPr>
          <a:xfrm>
            <a:off x="436418" y="1600200"/>
            <a:ext cx="10640291" cy="4247317"/>
          </a:xfrm>
          <a:prstGeom prst="rect">
            <a:avLst/>
          </a:prstGeom>
          <a:noFill/>
        </p:spPr>
        <p:txBody>
          <a:bodyPr wrap="square" rtlCol="0">
            <a:spAutoFit/>
          </a:bodyPr>
          <a:lstStyle/>
          <a:p>
            <a:pPr lvl="0"/>
            <a:r>
              <a:rPr lang="en-US" dirty="0"/>
              <a:t>1. Joseph remembered his dreams of when he was young.  What do you think Joseph was thinking when he saw his brothers bow down to him, just like the dream he had so many years ago?</a:t>
            </a:r>
          </a:p>
          <a:p>
            <a:r>
              <a:rPr lang="en-US" dirty="0"/>
              <a:t> </a:t>
            </a:r>
          </a:p>
          <a:p>
            <a:pPr lvl="0"/>
            <a:r>
              <a:rPr lang="en-US" dirty="0"/>
              <a:t>2. How many years ago did he have the dream? (20 years) 37-17=20</a:t>
            </a:r>
          </a:p>
          <a:p>
            <a:r>
              <a:rPr lang="en-US" dirty="0"/>
              <a:t> </a:t>
            </a:r>
          </a:p>
          <a:p>
            <a:pPr lvl="0"/>
            <a:r>
              <a:rPr lang="en-US" dirty="0"/>
              <a:t>3. Joseph put his brothers in prison for three days. Why do you think he did this?</a:t>
            </a:r>
          </a:p>
          <a:p>
            <a:r>
              <a:rPr lang="en-US" dirty="0"/>
              <a:t> </a:t>
            </a:r>
          </a:p>
          <a:p>
            <a:pPr lvl="0"/>
            <a:r>
              <a:rPr lang="en-US" dirty="0"/>
              <a:t>4. Why did he want them to bring his little brother back with them? (Benjamin was his whole brother the rest were half brothers)</a:t>
            </a:r>
          </a:p>
          <a:p>
            <a:r>
              <a:rPr lang="en-US" dirty="0"/>
              <a:t> </a:t>
            </a:r>
          </a:p>
          <a:p>
            <a:pPr lvl="0"/>
            <a:r>
              <a:rPr lang="en-US" dirty="0"/>
              <a:t>5. Why did Joseph cry?</a:t>
            </a:r>
          </a:p>
          <a:p>
            <a:r>
              <a:rPr lang="en-US" dirty="0"/>
              <a:t> </a:t>
            </a:r>
          </a:p>
          <a:p>
            <a:pPr lvl="0"/>
            <a:r>
              <a:rPr lang="en-US" dirty="0"/>
              <a:t>6. Why did he keep one of the brothers with him?</a:t>
            </a:r>
          </a:p>
          <a:p>
            <a:endParaRPr lang="en-US" dirty="0"/>
          </a:p>
        </p:txBody>
      </p:sp>
    </p:spTree>
    <p:extLst>
      <p:ext uri="{BB962C8B-B14F-4D97-AF65-F5344CB8AC3E}">
        <p14:creationId xmlns:p14="http://schemas.microsoft.com/office/powerpoint/2010/main" val="174662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CE3AD0-DDE1-4F48-8590-F5DECEB39127}"/>
              </a:ext>
            </a:extLst>
          </p:cNvPr>
          <p:cNvSpPr>
            <a:spLocks noGrp="1"/>
          </p:cNvSpPr>
          <p:nvPr>
            <p:ph type="title"/>
          </p:nvPr>
        </p:nvSpPr>
        <p:spPr/>
        <p:txBody>
          <a:bodyPr/>
          <a:lstStyle/>
          <a:p>
            <a:pPr algn="ctr"/>
            <a:r>
              <a:rPr lang="en-US" sz="4400" b="1" dirty="0"/>
              <a:t>Group Discussion</a:t>
            </a:r>
          </a:p>
        </p:txBody>
      </p:sp>
      <p:sp>
        <p:nvSpPr>
          <p:cNvPr id="4" name="TextBox 3">
            <a:extLst>
              <a:ext uri="{FF2B5EF4-FFF2-40B4-BE49-F238E27FC236}">
                <a16:creationId xmlns="" xmlns:a16="http://schemas.microsoft.com/office/drawing/2014/main" id="{6979D3F3-4B71-804F-8900-16240F04DA3E}"/>
              </a:ext>
            </a:extLst>
          </p:cNvPr>
          <p:cNvSpPr txBox="1"/>
          <p:nvPr/>
        </p:nvSpPr>
        <p:spPr>
          <a:xfrm>
            <a:off x="646111" y="1853248"/>
            <a:ext cx="10702636" cy="3693319"/>
          </a:xfrm>
          <a:prstGeom prst="rect">
            <a:avLst/>
          </a:prstGeom>
          <a:noFill/>
        </p:spPr>
        <p:txBody>
          <a:bodyPr wrap="square" rtlCol="0">
            <a:spAutoFit/>
          </a:bodyPr>
          <a:lstStyle/>
          <a:p>
            <a:pPr lvl="0"/>
            <a:r>
              <a:rPr lang="en-US" dirty="0"/>
              <a:t>7. Why did he put their money back in their sacks?</a:t>
            </a:r>
          </a:p>
          <a:p>
            <a:r>
              <a:rPr lang="en-US" dirty="0"/>
              <a:t> </a:t>
            </a:r>
          </a:p>
          <a:p>
            <a:pPr lvl="0"/>
            <a:r>
              <a:rPr lang="en-US" dirty="0"/>
              <a:t>8. Was he trying to be vindictive or did he have a plan?</a:t>
            </a:r>
          </a:p>
          <a:p>
            <a:r>
              <a:rPr lang="en-US" dirty="0"/>
              <a:t> </a:t>
            </a:r>
          </a:p>
          <a:p>
            <a:pPr lvl="0"/>
            <a:r>
              <a:rPr lang="en-US" dirty="0"/>
              <a:t>9. Why didn’t Jacob want his young son Benjamin to go back with them?</a:t>
            </a:r>
          </a:p>
          <a:p>
            <a:r>
              <a:rPr lang="en-US" dirty="0"/>
              <a:t> </a:t>
            </a:r>
          </a:p>
          <a:p>
            <a:pPr lvl="0"/>
            <a:r>
              <a:rPr lang="en-US" dirty="0"/>
              <a:t>10. Do you think Jacob distrusted his other sons?</a:t>
            </a:r>
          </a:p>
          <a:p>
            <a:r>
              <a:rPr lang="en-US" dirty="0"/>
              <a:t> </a:t>
            </a:r>
          </a:p>
          <a:p>
            <a:pPr lvl="0"/>
            <a:r>
              <a:rPr lang="en-US" dirty="0"/>
              <a:t>11. Have you ever encountered someone who has hurt you and how did you act toward them?</a:t>
            </a:r>
          </a:p>
          <a:p>
            <a:r>
              <a:rPr lang="en-US" dirty="0"/>
              <a:t> </a:t>
            </a:r>
          </a:p>
          <a:p>
            <a:pPr lvl="0"/>
            <a:r>
              <a:rPr lang="en-US" dirty="0"/>
              <a:t>12. Which brother stayed in Egypt? (Simeon) </a:t>
            </a:r>
          </a:p>
          <a:p>
            <a:r>
              <a:rPr lang="en-US" dirty="0"/>
              <a:t> </a:t>
            </a:r>
          </a:p>
        </p:txBody>
      </p:sp>
    </p:spTree>
    <p:extLst>
      <p:ext uri="{BB962C8B-B14F-4D97-AF65-F5344CB8AC3E}">
        <p14:creationId xmlns:p14="http://schemas.microsoft.com/office/powerpoint/2010/main" val="1976348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a:xfrm>
            <a:off x="1103312" y="1549831"/>
            <a:ext cx="10055468" cy="5129937"/>
          </a:xfrm>
        </p:spPr>
        <p:txBody>
          <a:bodyPr>
            <a:normAutofit/>
          </a:bodyPr>
          <a:lstStyle/>
          <a:p>
            <a:r>
              <a:rPr lang="en-US" sz="1000" dirty="0">
                <a:hlinkClick r:id="rId3"/>
              </a:rPr>
              <a:t>https://images.unsplash.com/photo-1539650116574-8efeb43e2750?ixid=MnwxMjA3fDB8MHxzZWFyY2h8Nnx8ZWd5cHR8ZW58MHx8MHx8&amp;ixlib=rb-1.2.1&amp;auto=format&amp;fit=crop&amp;w=800&amp;q=60</a:t>
            </a:r>
            <a:endParaRPr lang="en-US" sz="1000" dirty="0"/>
          </a:p>
          <a:p>
            <a:r>
              <a:rPr lang="en-US" sz="1000" dirty="0">
                <a:hlinkClick r:id="rId4"/>
              </a:rPr>
              <a:t>https://images.unsplash.com/photo-1544322230-2804dd91e7bd?ixid=MnwxMjA3fDB8MHxwaG90by1wYWdlfHx8fGVufDB8fHx8&amp;ixlib=rb-1.2.1&amp;auto=format&amp;fit=crop&amp;w=1047&amp;q=80</a:t>
            </a:r>
            <a:endParaRPr lang="en-US" sz="1000" dirty="0"/>
          </a:p>
          <a:p>
            <a:r>
              <a:rPr lang="en-US" sz="1000" dirty="0">
                <a:hlinkClick r:id="rId5"/>
              </a:rPr>
              <a:t>https://images.unsplash.com/photo-1497563255672-c7240025b733?ixid=MnwxMjA3fDB8MHxzZWFyY2h8MTR8fGVneXB0JTIwZmFtaW5lfGVufDB8fDB8fA%3D%3D&amp;ixlib=rb-1.2.1&amp;auto=format&amp;fit=crop&amp;w=800&amp;q=60</a:t>
            </a:r>
            <a:endParaRPr lang="en-US" sz="1000" dirty="0"/>
          </a:p>
          <a:p>
            <a:r>
              <a:rPr lang="en-US" sz="1000" dirty="0">
                <a:hlinkClick r:id="rId6"/>
              </a:rPr>
              <a:t>https://images.unsplash.com/photo-1472141521881-95d0e87e2e39?ixid=MnwxMjA3fDB8MHxwaG90by1wYWdlfHx8fGVufDB8fHx8&amp;ixlib=rb-1.2.1&amp;auto=format&amp;fit=crop&amp;w=1052&amp;q=80</a:t>
            </a:r>
            <a:endParaRPr lang="en-US" sz="1000" dirty="0"/>
          </a:p>
          <a:p>
            <a:r>
              <a:rPr lang="en-US" sz="1000" dirty="0">
                <a:hlinkClick r:id="rId7"/>
              </a:rPr>
              <a:t>https://images.unsplash.com/photo-1536153635972-1fc2e818f642?ixid=MnwxMjA3fDB8MHxzZWFyY2h8MXx8Z3JhaW58ZW58MHx8MHx8&amp;ixlib=rb-1.2.1&amp;auto=format&amp;fit=crop&amp;w=800&amp;q=60</a:t>
            </a:r>
            <a:endParaRPr lang="en-US" sz="1000" dirty="0"/>
          </a:p>
          <a:p>
            <a:r>
              <a:rPr lang="en-US" sz="1000" dirty="0">
                <a:hlinkClick r:id="rId8"/>
              </a:rPr>
              <a:t>https://images.unsplash.com/photo-1578406696385-30733a350486?ixid=MnwxMjA3fDB8MHxwaG90by1wYWdlfHx8fGVufDB8fHx8&amp;ixlib=rb-1.2.1&amp;auto=format&amp;fit=crop&amp;w=668&amp;q=80</a:t>
            </a:r>
            <a:endParaRPr lang="en-US" sz="1000" dirty="0"/>
          </a:p>
          <a:p>
            <a:r>
              <a:rPr lang="en-US" sz="1000" dirty="0">
                <a:hlinkClick r:id="rId9"/>
              </a:rPr>
              <a:t>https://media.freebibleimages.org/stories/FB_Moody_Joseph/overview-images/036-moody-joseph.jpg?1613597253</a:t>
            </a:r>
            <a:endParaRPr lang="en-US" sz="1000" dirty="0"/>
          </a:p>
          <a:p>
            <a:r>
              <a:rPr lang="en-US" sz="1000" dirty="0">
                <a:hlinkClick r:id="rId10"/>
              </a:rPr>
              <a:t>https://media.freebibleimages.org/stories/FB_Joseph_Pharaoh_Dreams/overview-images/002-joseph-pharaoh-dreams.jpg?1613595454</a:t>
            </a:r>
            <a:endParaRPr lang="en-US" sz="1000" dirty="0"/>
          </a:p>
          <a:p>
            <a:r>
              <a:rPr lang="en-US" sz="1000" dirty="0">
                <a:hlinkClick r:id="rId11"/>
              </a:rPr>
              <a:t>https://media.freebibleimages.org/stories/FB_Joseph_Brothers_1/overview-thumbnails/007-joseph-brothers-1.jpg?1613595462</a:t>
            </a:r>
            <a:endParaRPr lang="en-US" sz="1000" dirty="0"/>
          </a:p>
          <a:p>
            <a:r>
              <a:rPr lang="en-US" sz="1000" dirty="0">
                <a:hlinkClick r:id="rId12"/>
              </a:rPr>
              <a:t>https://media.freebibleimages.org/stories/FB_Moody_Joseph/overview-thumbnails/016-moody-joseph.jpg?1613597255</a:t>
            </a:r>
            <a:endParaRPr lang="en-US" sz="1000" dirty="0"/>
          </a:p>
          <a:p>
            <a:endParaRPr lang="en-US" sz="1000" dirty="0"/>
          </a:p>
        </p:txBody>
      </p:sp>
    </p:spTree>
    <p:extLst>
      <p:ext uri="{BB962C8B-B14F-4D97-AF65-F5344CB8AC3E}">
        <p14:creationId xmlns:p14="http://schemas.microsoft.com/office/powerpoint/2010/main" val="291704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DDD472-358B-AE47-880F-4069A1F8D476}"/>
              </a:ext>
            </a:extLst>
          </p:cNvPr>
          <p:cNvSpPr>
            <a:spLocks noGrp="1"/>
          </p:cNvSpPr>
          <p:nvPr>
            <p:ph type="title"/>
          </p:nvPr>
        </p:nvSpPr>
        <p:spPr>
          <a:xfrm>
            <a:off x="1393638" y="2728735"/>
            <a:ext cx="9404723" cy="1400530"/>
          </a:xfrm>
        </p:spPr>
        <p:txBody>
          <a:bodyPr/>
          <a:lstStyle/>
          <a:p>
            <a:pPr algn="ctr"/>
            <a:r>
              <a:rPr lang="en-US" dirty="0"/>
              <a:t>Original Narrative</a:t>
            </a:r>
          </a:p>
        </p:txBody>
      </p:sp>
    </p:spTree>
    <p:extLst>
      <p:ext uri="{BB962C8B-B14F-4D97-AF65-F5344CB8AC3E}">
        <p14:creationId xmlns:p14="http://schemas.microsoft.com/office/powerpoint/2010/main" val="1709692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3" name="Rectangle 82">
            <a:extLst>
              <a:ext uri="{FF2B5EF4-FFF2-40B4-BE49-F238E27FC236}">
                <a16:creationId xmlns="" xmlns:a16="http://schemas.microsoft.com/office/drawing/2014/main" id="{A4322390-8B58-46BE-88EB-D9FD30C0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yramid of Giza">
            <a:extLst>
              <a:ext uri="{FF2B5EF4-FFF2-40B4-BE49-F238E27FC236}">
                <a16:creationId xmlns="" xmlns:a16="http://schemas.microsoft.com/office/drawing/2014/main" id="{E1D9C9A4-B182-C846-B540-5D2FF4F05FE7}"/>
              </a:ext>
            </a:extLst>
          </p:cNvPr>
          <p:cNvPicPr>
            <a:picLocks noChangeAspect="1" noChangeArrowheads="1"/>
          </p:cNvPicPr>
          <p:nvPr/>
        </p:nvPicPr>
        <p:blipFill rotWithShape="1">
          <a:blip r:embed="rId7">
            <a:alphaModFix amt="40000"/>
            <a:extLst>
              <a:ext uri="{28A0092B-C50C-407E-A947-70E740481C1C}">
                <a14:useLocalDpi xmlns:a14="http://schemas.microsoft.com/office/drawing/2010/main" val="0"/>
              </a:ext>
            </a:extLst>
          </a:blip>
          <a:srcRect t="23391"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5" y="1447800"/>
            <a:ext cx="8825658" cy="3329581"/>
          </a:xfrm>
        </p:spPr>
        <p:txBody>
          <a:bodyPr vert="horz" lIns="91440" tIns="45720" rIns="91440" bIns="45720" rtlCol="0" anchor="b">
            <a:normAutofit/>
          </a:bodyPr>
          <a:lstStyle/>
          <a:p>
            <a:pPr>
              <a:lnSpc>
                <a:spcPct val="90000"/>
              </a:lnSpc>
            </a:pPr>
            <a:r>
              <a:rPr lang="en-US" sz="7200" dirty="0">
                <a:solidFill>
                  <a:schemeClr val="tx1"/>
                </a:solidFill>
              </a:rPr>
              <a:t>Joseph “From a Dreamer to Governor”</a:t>
            </a:r>
          </a:p>
        </p:txBody>
      </p:sp>
      <p:sp>
        <p:nvSpPr>
          <p:cNvPr id="85" name="Rectangle 84">
            <a:extLst>
              <a:ext uri="{FF2B5EF4-FFF2-40B4-BE49-F238E27FC236}">
                <a16:creationId xmlns="" xmlns:a16="http://schemas.microsoft.com/office/drawing/2014/main" id="{C885E190-58DD-42DD-A4A8-401E15C92A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420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3339281" cy="3308840"/>
          </a:xfrm>
        </p:spPr>
        <p:txBody>
          <a:bodyPr vert="horz" lIns="91440" tIns="45720" rIns="91440" bIns="45720" rtlCol="0" anchor="b">
            <a:normAutofit/>
          </a:bodyPr>
          <a:lstStyle/>
          <a:p>
            <a:pPr>
              <a:lnSpc>
                <a:spcPct val="90000"/>
              </a:lnSpc>
            </a:pPr>
            <a:r>
              <a:rPr lang="en-US" sz="3300"/>
              <a:t>Jacob sends Joseph’s brothers to Egypt to get them grain during the famine</a:t>
            </a:r>
          </a:p>
        </p:txBody>
      </p:sp>
      <p:pic>
        <p:nvPicPr>
          <p:cNvPr id="4098" name="Picture 2" descr="wicker basket on rice grains">
            <a:extLst>
              <a:ext uri="{FF2B5EF4-FFF2-40B4-BE49-F238E27FC236}">
                <a16:creationId xmlns="" xmlns:a16="http://schemas.microsoft.com/office/drawing/2014/main" id="{5CA68D83-E4E8-7F42-B070-B69CF73FCBE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2628" b="17025"/>
          <a:stretch/>
        </p:blipFill>
        <p:spPr bwMode="auto">
          <a:xfrm>
            <a:off x="4634682" y="10"/>
            <a:ext cx="7557319"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C91B2AEB-9C03-4291-82DB-27D351F311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669150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9" y="1454964"/>
            <a:ext cx="3342460" cy="3308840"/>
          </a:xfrm>
        </p:spPr>
        <p:txBody>
          <a:bodyPr vert="horz" lIns="91440" tIns="45720" rIns="91440" bIns="45720" rtlCol="0" anchor="b">
            <a:normAutofit/>
          </a:bodyPr>
          <a:lstStyle/>
          <a:p>
            <a:pPr>
              <a:lnSpc>
                <a:spcPct val="90000"/>
              </a:lnSpc>
            </a:pPr>
            <a:r>
              <a:rPr lang="en-US" sz="3300"/>
              <a:t>Joseph recognizes his brothers, but they don’t recognize him</a:t>
            </a:r>
          </a:p>
        </p:txBody>
      </p:sp>
      <p:pic>
        <p:nvPicPr>
          <p:cNvPr id="6146" name="Picture 2" descr="FreeBibleimages :: Joseph in Egypt :: Joseph is sold as a slave in Egypt,  then put in prison, but God is with him (Genesis 37-46)">
            <a:extLst>
              <a:ext uri="{FF2B5EF4-FFF2-40B4-BE49-F238E27FC236}">
                <a16:creationId xmlns="" xmlns:a16="http://schemas.microsoft.com/office/drawing/2014/main" id="{476A0A98-5AEC-DF4B-9E03-E9643CE8234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557" r="13830"/>
          <a:stretch/>
        </p:blipFill>
        <p:spPr bwMode="auto">
          <a:xfrm>
            <a:off x="-1" y="10"/>
            <a:ext cx="75541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8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82382" y="1454964"/>
            <a:ext cx="6261917" cy="3308840"/>
          </a:xfrm>
        </p:spPr>
        <p:txBody>
          <a:bodyPr vert="horz" lIns="91440" tIns="45720" rIns="91440" bIns="45720" rtlCol="0" anchor="b">
            <a:normAutofit/>
          </a:bodyPr>
          <a:lstStyle/>
          <a:p>
            <a:pPr>
              <a:lnSpc>
                <a:spcPct val="90000"/>
              </a:lnSpc>
            </a:pPr>
            <a:r>
              <a:rPr lang="en-US" sz="6100"/>
              <a:t>Joseph puts his brothers in prison for 3 days</a:t>
            </a:r>
          </a:p>
        </p:txBody>
      </p:sp>
      <p:pic>
        <p:nvPicPr>
          <p:cNvPr id="5122" name="Picture 2" descr="empty hallway of prison">
            <a:extLst>
              <a:ext uri="{FF2B5EF4-FFF2-40B4-BE49-F238E27FC236}">
                <a16:creationId xmlns="" xmlns:a16="http://schemas.microsoft.com/office/drawing/2014/main" id="{612826F8-7EDD-564C-93AD-0DC933EA8B0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2" b="1227"/>
          <a:stretch/>
        </p:blipFill>
        <p:spPr bwMode="auto">
          <a:xfrm>
            <a:off x="-1" y="10"/>
            <a:ext cx="4634681"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757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4799009" cy="3308840"/>
          </a:xfrm>
        </p:spPr>
        <p:txBody>
          <a:bodyPr vert="horz" lIns="91440" tIns="45720" rIns="91440" bIns="45720" rtlCol="0" anchor="b">
            <a:normAutofit/>
          </a:bodyPr>
          <a:lstStyle/>
          <a:p>
            <a:pPr>
              <a:lnSpc>
                <a:spcPct val="90000"/>
              </a:lnSpc>
            </a:pPr>
            <a:r>
              <a:rPr lang="en-US" sz="4500" dirty="0"/>
              <a:t>Joseph asks that the brothers bring Benjamin to him</a:t>
            </a:r>
          </a:p>
        </p:txBody>
      </p:sp>
      <p:pic>
        <p:nvPicPr>
          <p:cNvPr id="1026" name="Picture 2" descr="FreeBibleimages :: Joseph: Pharaoh&amp;#39;s Dreams :: When Pharaoh has two  disturbing dreams, Joseph is released from prison to interpret them  (Genesis 41:1-46)">
            <a:extLst>
              <a:ext uri="{FF2B5EF4-FFF2-40B4-BE49-F238E27FC236}">
                <a16:creationId xmlns="" xmlns:a16="http://schemas.microsoft.com/office/drawing/2014/main" id="{87B5C4F0-E22F-A44D-9FDB-F61B29239AF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854" r="20462"/>
          <a:stretch/>
        </p:blipFill>
        <p:spPr bwMode="auto">
          <a:xfrm>
            <a:off x="5744817" y="10"/>
            <a:ext cx="6447184"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DF64BFF2-5083-4FD7-81B8-7680619A87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1096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5" name="Picture 74">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7" name="Oval 76">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9" name="Picture 78">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1" name="Picture 80">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3" name="Rectangle 82">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9" y="1454964"/>
            <a:ext cx="3342460" cy="3308840"/>
          </a:xfrm>
        </p:spPr>
        <p:txBody>
          <a:bodyPr vert="horz" lIns="91440" tIns="45720" rIns="91440" bIns="45720" rtlCol="0" anchor="b">
            <a:normAutofit/>
          </a:bodyPr>
          <a:lstStyle/>
          <a:p>
            <a:pPr>
              <a:lnSpc>
                <a:spcPct val="90000"/>
              </a:lnSpc>
            </a:pPr>
            <a:r>
              <a:rPr lang="en-US" sz="3300"/>
              <a:t>The brothers’ sacks were filled with grain, their restored money, and provisions for the journey</a:t>
            </a:r>
          </a:p>
        </p:txBody>
      </p:sp>
      <p:pic>
        <p:nvPicPr>
          <p:cNvPr id="3076" name="Picture 4" descr="assorted food in socks">
            <a:extLst>
              <a:ext uri="{FF2B5EF4-FFF2-40B4-BE49-F238E27FC236}">
                <a16:creationId xmlns="" xmlns:a16="http://schemas.microsoft.com/office/drawing/2014/main" id="{A852FB2F-66F0-994E-ADD4-A0BA535655F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604" r="5146"/>
          <a:stretch/>
        </p:blipFill>
        <p:spPr bwMode="auto">
          <a:xfrm>
            <a:off x="-1" y="10"/>
            <a:ext cx="75541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66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201839" y="1454964"/>
            <a:ext cx="3342460" cy="3308840"/>
          </a:xfrm>
        </p:spPr>
        <p:txBody>
          <a:bodyPr vert="horz" lIns="91440" tIns="45720" rIns="91440" bIns="45720" rtlCol="0" anchor="b">
            <a:normAutofit/>
          </a:bodyPr>
          <a:lstStyle/>
          <a:p>
            <a:pPr>
              <a:lnSpc>
                <a:spcPct val="90000"/>
              </a:lnSpc>
            </a:pPr>
            <a:r>
              <a:rPr lang="en-US" dirty="0"/>
              <a:t>The brothers told Jacob what had happened to them</a:t>
            </a:r>
            <a:endParaRPr lang="en-US"/>
          </a:p>
        </p:txBody>
      </p:sp>
      <p:pic>
        <p:nvPicPr>
          <p:cNvPr id="2050" name="Picture 2" descr="The brothers spoke among themselves. ‘We are being punished because of what we did to Joseph long ago. We saw his anguish when he pleaded for his life, but we wouldn’t listen. That’s why we’re in this trouble.’‘Didn’t I tell you not to sin against the boy?’ Reuben asked. ‘But you wouldn’t listen. Now we have to answer for his blood!’ – Slide 7">
            <a:extLst>
              <a:ext uri="{FF2B5EF4-FFF2-40B4-BE49-F238E27FC236}">
                <a16:creationId xmlns="" xmlns:a16="http://schemas.microsoft.com/office/drawing/2014/main" id="{E8AC83CB-BAE5-6E4E-A842-A0C4FCF6461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068" r="319"/>
          <a:stretch/>
        </p:blipFill>
        <p:spPr bwMode="auto">
          <a:xfrm>
            <a:off x="-1" y="10"/>
            <a:ext cx="755414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13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 xmlns:a16="http://schemas.microsoft.com/office/drawing/2014/main" id="{AA085689-791F-4B8F-9F30-12415B97D36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 xmlns:a16="http://schemas.microsoft.com/office/drawing/2014/main" id="{AA3FED7F-6821-47C0-A464-E9278B24129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 xmlns:a16="http://schemas.microsoft.com/office/drawing/2014/main" id="{8F54B2FB-3F54-4350-8D1B-F86D677CA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 xmlns:a16="http://schemas.microsoft.com/office/drawing/2014/main" id="{561B34F5-88E5-4711-BC16-3005C29AD7C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 xmlns:a16="http://schemas.microsoft.com/office/drawing/2014/main" id="{4F3661D0-2268-4D3E-88BA-0647BCBE33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 xmlns:a16="http://schemas.microsoft.com/office/drawing/2014/main" id="{DDB56DB5-0324-4F79-9AB8-CB18C1DC8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7701" y="1454964"/>
            <a:ext cx="4799009" cy="3308840"/>
          </a:xfrm>
        </p:spPr>
        <p:txBody>
          <a:bodyPr vert="horz" lIns="91440" tIns="45720" rIns="91440" bIns="45720" rtlCol="0" anchor="b">
            <a:normAutofit/>
          </a:bodyPr>
          <a:lstStyle/>
          <a:p>
            <a:pPr>
              <a:lnSpc>
                <a:spcPct val="90000"/>
              </a:lnSpc>
            </a:pPr>
            <a:r>
              <a:rPr lang="en-US" sz="7200"/>
              <a:t>Jacob scolded his sons</a:t>
            </a:r>
          </a:p>
        </p:txBody>
      </p:sp>
      <p:pic>
        <p:nvPicPr>
          <p:cNvPr id="3074" name="Picture 2" descr="‘Do you mean that I and your mother and your brothers will bow down to you as if you were a king?’ – Slide 16">
            <a:extLst>
              <a:ext uri="{FF2B5EF4-FFF2-40B4-BE49-F238E27FC236}">
                <a16:creationId xmlns="" xmlns:a16="http://schemas.microsoft.com/office/drawing/2014/main" id="{1B0E4AC0-CA70-A649-815E-7C575F2B6BB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5658" r="17658"/>
          <a:stretch/>
        </p:blipFill>
        <p:spPr bwMode="auto">
          <a:xfrm>
            <a:off x="6094411" y="10"/>
            <a:ext cx="6097590"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 xmlns:a16="http://schemas.microsoft.com/office/drawing/2014/main" id="{DF64BFF2-5083-4FD7-81B8-7680619A87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620627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2372</TotalTime>
  <Words>1070</Words>
  <Application>Microsoft Office PowerPoint</Application>
  <PresentationFormat>Widescreen</PresentationFormat>
  <Paragraphs>176</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3</vt:lpstr>
      <vt:lpstr>Ion</vt:lpstr>
      <vt:lpstr>‘Joseph the Dreamer’</vt:lpstr>
      <vt:lpstr>Joseph “From a Dreamer to Governor”</vt:lpstr>
      <vt:lpstr>Jacob sends Joseph’s brothers to Egypt to get them grain during the famine</vt:lpstr>
      <vt:lpstr>Joseph recognizes his brothers, but they don’t recognize him</vt:lpstr>
      <vt:lpstr>Joseph puts his brothers in prison for 3 days</vt:lpstr>
      <vt:lpstr>Joseph asks that the brothers bring Benjamin to him</vt:lpstr>
      <vt:lpstr>The brothers’ sacks were filled with grain, their restored money, and provisions for the journey</vt:lpstr>
      <vt:lpstr>The brothers told Jacob what had happened to them</vt:lpstr>
      <vt:lpstr>Jacob scolded his sons</vt:lpstr>
      <vt:lpstr> Group Discussion</vt:lpstr>
      <vt:lpstr>Group Discussion</vt:lpstr>
      <vt:lpstr>References </vt:lpstr>
      <vt:lpstr>Original Narrative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 and control: The link</dc:title>
  <dc:creator>Mila Daives</dc:creator>
  <cp:lastModifiedBy>CHERYL LANGFORD</cp:lastModifiedBy>
  <cp:revision>81</cp:revision>
  <dcterms:created xsi:type="dcterms:W3CDTF">2020-11-11T19:34:22Z</dcterms:created>
  <dcterms:modified xsi:type="dcterms:W3CDTF">2021-11-25T23:23:25Z</dcterms:modified>
</cp:coreProperties>
</file>