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3"/>
  </p:notesMasterIdLst>
  <p:sldIdLst>
    <p:sldId id="256" r:id="rId2"/>
    <p:sldId id="261" r:id="rId3"/>
    <p:sldId id="262" r:id="rId4"/>
    <p:sldId id="263" r:id="rId5"/>
    <p:sldId id="264" r:id="rId6"/>
    <p:sldId id="265" r:id="rId7"/>
    <p:sldId id="266" r:id="rId8"/>
    <p:sldId id="269" r:id="rId9"/>
    <p:sldId id="267" r:id="rId10"/>
    <p:sldId id="273" r:id="rId11"/>
    <p:sldId id="27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29" autoAdjust="0"/>
    <p:restoredTop sz="86435" autoAdjust="0"/>
  </p:normalViewPr>
  <p:slideViewPr>
    <p:cSldViewPr snapToGrid="0">
      <p:cViewPr varScale="1">
        <p:scale>
          <a:sx n="54" d="100"/>
          <a:sy n="54" d="100"/>
        </p:scale>
        <p:origin x="1308"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074"/>
    </p:cViewPr>
  </p:sorterViewPr>
  <p:notesViewPr>
    <p:cSldViewPr snapToGrid="0">
      <p:cViewPr>
        <p:scale>
          <a:sx n="105" d="100"/>
          <a:sy n="105" d="100"/>
        </p:scale>
        <p:origin x="1800" y="-49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C40517-3E13-461E-9CBE-46B6044970F8}" type="datetimeFigureOut">
              <a:rPr lang="en-US" smtClean="0"/>
              <a:t>11/25/2021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11BD87-A954-4C4C-9720-F9E57D637882}" type="slidenum">
              <a:rPr lang="en-US" smtClean="0"/>
              <a:t>‹#›</a:t>
            </a:fld>
            <a:endParaRPr lang="en-US" dirty="0"/>
          </a:p>
        </p:txBody>
      </p:sp>
    </p:spTree>
    <p:extLst>
      <p:ext uri="{BB962C8B-B14F-4D97-AF65-F5344CB8AC3E}">
        <p14:creationId xmlns:p14="http://schemas.microsoft.com/office/powerpoint/2010/main" val="3886310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Narration</a:t>
            </a:r>
            <a:r>
              <a:rPr lang="en-US" sz="1200" b="1" kern="1200">
                <a:solidFill>
                  <a:schemeClr val="tx1"/>
                </a:solidFill>
                <a:effectLst/>
                <a:latin typeface="+mn-lt"/>
                <a:ea typeface="+mn-ea"/>
                <a:cs typeface="+mn-cs"/>
              </a:rPr>
              <a:t>: </a:t>
            </a:r>
            <a:r>
              <a:rPr lang="en-US" sz="1200" b="1" kern="1200" smtClean="0">
                <a:solidFill>
                  <a:schemeClr val="tx1"/>
                </a:solidFill>
                <a:effectLst/>
                <a:latin typeface="+mn-lt"/>
                <a:ea typeface="+mn-ea"/>
                <a:cs typeface="+mn-cs"/>
              </a:rPr>
              <a:t>Bible Study 8</a:t>
            </a: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a:solidFill>
                  <a:schemeClr val="tx1"/>
                </a:solidFill>
                <a:latin typeface="Times New Roman" panose="02020603050405020304" pitchFamily="18" charset="0"/>
                <a:cs typeface="Times New Roman" panose="02020603050405020304" pitchFamily="18" charset="0"/>
              </a:rPr>
              <a:t>Is there an evil force behind all of the negative actions on our planet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 What will happen to me after I die?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 Am I all alone?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 These are questions on all of our minds at some time or another.  There are those that believe in creationism versus evolutionism?  The answers to all of these questions are in the Bible.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11BD87-A954-4C4C-9720-F9E57D637882}" type="slidenum">
              <a:rPr lang="en-US" smtClean="0"/>
              <a:t>1</a:t>
            </a:fld>
            <a:endParaRPr lang="en-US" dirty="0"/>
          </a:p>
        </p:txBody>
      </p:sp>
    </p:spTree>
    <p:extLst>
      <p:ext uri="{BB962C8B-B14F-4D97-AF65-F5344CB8AC3E}">
        <p14:creationId xmlns:p14="http://schemas.microsoft.com/office/powerpoint/2010/main" val="2083311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11BD87-A954-4C4C-9720-F9E57D637882}" type="slidenum">
              <a:rPr lang="en-US" smtClean="0"/>
              <a:t>10</a:t>
            </a:fld>
            <a:endParaRPr lang="en-US" dirty="0"/>
          </a:p>
        </p:txBody>
      </p:sp>
    </p:spTree>
    <p:extLst>
      <p:ext uri="{BB962C8B-B14F-4D97-AF65-F5344CB8AC3E}">
        <p14:creationId xmlns:p14="http://schemas.microsoft.com/office/powerpoint/2010/main" val="191437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JOSEPH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“FROM A DREAMER TO GOVENOR”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TEXT: Genesis: 43 1- 34</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r>
            <a:br>
              <a:rPr lang="en-US" sz="1200" b="1" kern="1200" dirty="0">
                <a:solidFill>
                  <a:schemeClr val="tx1"/>
                </a:solidFill>
                <a:effectLst/>
                <a:latin typeface="+mn-lt"/>
                <a:ea typeface="+mn-ea"/>
                <a:cs typeface="+mn-cs"/>
              </a:rPr>
            </a:br>
            <a:r>
              <a:rPr lang="en-US" sz="1200" b="1" u="sng" kern="1200" dirty="0">
                <a:solidFill>
                  <a:schemeClr val="tx1"/>
                </a:solidFill>
                <a:effectLst/>
                <a:latin typeface="+mn-lt"/>
                <a:ea typeface="+mn-ea"/>
                <a:cs typeface="+mn-cs"/>
              </a:rPr>
              <a:t>Joseph’s Brothers Return with Benjamin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And the famine </a:t>
            </a:r>
            <a:r>
              <a:rPr lang="en-US" sz="1200" i="1" kern="1200" dirty="0">
                <a:solidFill>
                  <a:schemeClr val="tx1"/>
                </a:solidFill>
                <a:effectLst/>
                <a:latin typeface="+mn-lt"/>
                <a:ea typeface="+mn-ea"/>
                <a:cs typeface="+mn-cs"/>
              </a:rPr>
              <a:t>was</a:t>
            </a:r>
            <a:r>
              <a:rPr lang="en-US" sz="1200" kern="1200" dirty="0">
                <a:solidFill>
                  <a:schemeClr val="tx1"/>
                </a:solidFill>
                <a:effectLst/>
                <a:latin typeface="+mn-lt"/>
                <a:ea typeface="+mn-ea"/>
                <a:cs typeface="+mn-cs"/>
              </a:rPr>
              <a:t> by severe in the land.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it came to pass, when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they had eaten up the grain which they had brought from Egypt, that their father said to them, “Go back, buy us a little food.” But Judah spoke to him, saying, “The man solemnly warned us, saying, ‘You shall not see my face unless your brother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with you.’ If you send our brother with us, we will go down and buy you food. But if you will not send </a:t>
            </a:r>
            <a:r>
              <a:rPr lang="en-US" sz="1200" i="1" kern="1200" dirty="0">
                <a:solidFill>
                  <a:schemeClr val="tx1"/>
                </a:solidFill>
                <a:effectLst/>
                <a:latin typeface="+mn-lt"/>
                <a:ea typeface="+mn-ea"/>
                <a:cs typeface="+mn-cs"/>
              </a:rPr>
              <a:t>him, </a:t>
            </a:r>
            <a:r>
              <a:rPr lang="en-US" sz="1200" kern="1200" dirty="0">
                <a:solidFill>
                  <a:schemeClr val="tx1"/>
                </a:solidFill>
                <a:effectLst/>
                <a:latin typeface="+mn-lt"/>
                <a:ea typeface="+mn-ea"/>
                <a:cs typeface="+mn-cs"/>
              </a:rPr>
              <a:t>we will not go down; for the man said to us, ‘You shall not see my face unless your brother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with you.”</a:t>
            </a:r>
          </a:p>
          <a:p>
            <a:r>
              <a:rPr lang="en-US" sz="1200" kern="1200" dirty="0">
                <a:solidFill>
                  <a:schemeClr val="tx1"/>
                </a:solidFill>
                <a:effectLst/>
                <a:latin typeface="+mn-lt"/>
                <a:ea typeface="+mn-ea"/>
                <a:cs typeface="+mn-cs"/>
              </a:rPr>
              <a:t>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Israel said, “Why did you deal </a:t>
            </a:r>
            <a:r>
              <a:rPr lang="en-US" sz="1200" i="1" kern="1200" dirty="0">
                <a:solidFill>
                  <a:schemeClr val="tx1"/>
                </a:solidFill>
                <a:effectLst/>
                <a:latin typeface="+mn-lt"/>
                <a:ea typeface="+mn-ea"/>
                <a:cs typeface="+mn-cs"/>
              </a:rPr>
              <a:t>so </a:t>
            </a:r>
            <a:r>
              <a:rPr lang="en-US" sz="1200" kern="1200" dirty="0">
                <a:solidFill>
                  <a:schemeClr val="tx1"/>
                </a:solidFill>
                <a:effectLst/>
                <a:latin typeface="+mn-lt"/>
                <a:ea typeface="+mn-ea"/>
                <a:cs typeface="+mn-cs"/>
              </a:rPr>
              <a:t>wrongfully with me </a:t>
            </a:r>
            <a:r>
              <a:rPr lang="en-US" sz="1200" i="1" kern="1200" dirty="0">
                <a:solidFill>
                  <a:schemeClr val="tx1"/>
                </a:solidFill>
                <a:effectLst/>
                <a:latin typeface="+mn-lt"/>
                <a:ea typeface="+mn-ea"/>
                <a:cs typeface="+mn-cs"/>
              </a:rPr>
              <a:t>as </a:t>
            </a:r>
            <a:r>
              <a:rPr lang="en-US" sz="1200" kern="1200" dirty="0">
                <a:solidFill>
                  <a:schemeClr val="tx1"/>
                </a:solidFill>
                <a:effectLst/>
                <a:latin typeface="+mn-lt"/>
                <a:ea typeface="+mn-ea"/>
                <a:cs typeface="+mn-cs"/>
              </a:rPr>
              <a:t>to tell the man whether you had still </a:t>
            </a:r>
            <a:r>
              <a:rPr lang="en-US" sz="1200" i="1" kern="1200" dirty="0">
                <a:solidFill>
                  <a:schemeClr val="tx1"/>
                </a:solidFill>
                <a:effectLst/>
                <a:latin typeface="+mn-lt"/>
                <a:ea typeface="+mn-ea"/>
                <a:cs typeface="+mn-cs"/>
              </a:rPr>
              <a:t>another </a:t>
            </a:r>
            <a:r>
              <a:rPr lang="en-US" sz="1200" kern="1200" dirty="0">
                <a:solidFill>
                  <a:schemeClr val="tx1"/>
                </a:solidFill>
                <a:effectLst/>
                <a:latin typeface="+mn-lt"/>
                <a:ea typeface="+mn-ea"/>
                <a:cs typeface="+mn-cs"/>
              </a:rPr>
              <a:t>brother?” But they said, “The man asked us pointedly about ourselves and our family, saying,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your father still alive? Have you </a:t>
            </a:r>
            <a:r>
              <a:rPr lang="en-US" sz="1200" i="1" kern="1200" dirty="0">
                <a:solidFill>
                  <a:schemeClr val="tx1"/>
                </a:solidFill>
                <a:effectLst/>
                <a:latin typeface="+mn-lt"/>
                <a:ea typeface="+mn-ea"/>
                <a:cs typeface="+mn-cs"/>
              </a:rPr>
              <a:t>another </a:t>
            </a:r>
            <a:r>
              <a:rPr lang="en-US" sz="1200" kern="1200" dirty="0">
                <a:solidFill>
                  <a:schemeClr val="tx1"/>
                </a:solidFill>
                <a:effectLst/>
                <a:latin typeface="+mn-lt"/>
                <a:ea typeface="+mn-ea"/>
                <a:cs typeface="+mn-cs"/>
              </a:rPr>
              <a:t>brother?’ And we told him according to these words. Could we possibly have known that he would say, ‘Bring your brother down’?”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Then Judah said to Israel his father, “Send the lad with me, and we will arise and go, that we may live and not die, both we and you </a:t>
            </a:r>
            <a:r>
              <a:rPr lang="en-US" sz="1200" i="1" kern="1200" dirty="0">
                <a:solidFill>
                  <a:schemeClr val="tx1"/>
                </a:solidFill>
                <a:effectLst/>
                <a:latin typeface="+mn-lt"/>
                <a:ea typeface="+mn-ea"/>
                <a:cs typeface="+mn-cs"/>
              </a:rPr>
              <a:t>and </a:t>
            </a:r>
            <a:r>
              <a:rPr lang="en-US" sz="1200" kern="1200" dirty="0">
                <a:solidFill>
                  <a:schemeClr val="tx1"/>
                </a:solidFill>
                <a:effectLst/>
                <a:latin typeface="+mn-lt"/>
                <a:ea typeface="+mn-ea"/>
                <a:cs typeface="+mn-cs"/>
              </a:rPr>
              <a:t>also our little ones. I myself will be surety for him; from my hand you shall require him. If I do not bring him </a:t>
            </a:r>
            <a:r>
              <a:rPr lang="en-US" sz="1200" i="1" kern="1200" dirty="0">
                <a:solidFill>
                  <a:schemeClr val="tx1"/>
                </a:solidFill>
                <a:effectLst/>
                <a:latin typeface="+mn-lt"/>
                <a:ea typeface="+mn-ea"/>
                <a:cs typeface="+mn-cs"/>
              </a:rPr>
              <a:t>back </a:t>
            </a:r>
            <a:r>
              <a:rPr lang="en-US" sz="1200" kern="1200" dirty="0">
                <a:solidFill>
                  <a:schemeClr val="tx1"/>
                </a:solidFill>
                <a:effectLst/>
                <a:latin typeface="+mn-lt"/>
                <a:ea typeface="+mn-ea"/>
                <a:cs typeface="+mn-cs"/>
              </a:rPr>
              <a:t>to you and set him before you, then let me bear the blame forever.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if we had not lingered, surely by now we would have returned this second time.” And their father Israel said to them, “If </a:t>
            </a:r>
            <a:r>
              <a:rPr lang="en-US" sz="1200" i="1" kern="1200" dirty="0">
                <a:solidFill>
                  <a:schemeClr val="tx1"/>
                </a:solidFill>
                <a:effectLst/>
                <a:latin typeface="+mn-lt"/>
                <a:ea typeface="+mn-ea"/>
                <a:cs typeface="+mn-cs"/>
              </a:rPr>
              <a:t>it must be </a:t>
            </a:r>
            <a:r>
              <a:rPr lang="en-US" sz="1200" kern="1200" dirty="0">
                <a:solidFill>
                  <a:schemeClr val="tx1"/>
                </a:solidFill>
                <a:effectLst/>
                <a:latin typeface="+mn-lt"/>
                <a:ea typeface="+mn-ea"/>
                <a:cs typeface="+mn-cs"/>
              </a:rPr>
              <a:t>so, then do this: Take some of the </a:t>
            </a:r>
            <a:r>
              <a:rPr lang="en-US" sz="1200" kern="1200" dirty="0" err="1">
                <a:solidFill>
                  <a:schemeClr val="tx1"/>
                </a:solidFill>
                <a:effectLst/>
                <a:latin typeface="+mn-lt"/>
                <a:ea typeface="+mn-ea"/>
                <a:cs typeface="+mn-cs"/>
              </a:rPr>
              <a:t>bestfruits</a:t>
            </a:r>
            <a:r>
              <a:rPr lang="en-US" sz="1200" kern="1200" dirty="0">
                <a:solidFill>
                  <a:schemeClr val="tx1"/>
                </a:solidFill>
                <a:effectLst/>
                <a:latin typeface="+mn-lt"/>
                <a:ea typeface="+mn-ea"/>
                <a:cs typeface="+mn-cs"/>
              </a:rPr>
              <a:t> of the land in your vessels and carry down a present for the man—a little balm and a little honey, spices and myrrh, pistachio nuts and almonds.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Take double money in your hand, and take back in your hand the money that was returned in the mouth of your sacks; perhaps it was an oversight.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Take your brother also, and arise, go back to the man.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may God Almighty give you mercy before the man, that he may release your other brother and Benjamin. If I am bereaved, I am bereaved!” </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And the men took the present and Benjamin, and they took double money in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their hand, and arose and went down to Egypt; and they stood before Joseph.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When Joseph saw Benjamin with them, he said to the ruler of his house, “Take </a:t>
            </a:r>
            <a:r>
              <a:rPr lang="en-US" sz="1200" i="1" kern="1200" dirty="0">
                <a:solidFill>
                  <a:schemeClr val="tx1"/>
                </a:solidFill>
                <a:effectLst/>
                <a:latin typeface="+mn-lt"/>
                <a:ea typeface="+mn-ea"/>
                <a:cs typeface="+mn-cs"/>
              </a:rPr>
              <a:t>these </a:t>
            </a:r>
            <a:r>
              <a:rPr lang="en-US" sz="1200" kern="1200" dirty="0">
                <a:solidFill>
                  <a:schemeClr val="tx1"/>
                </a:solidFill>
                <a:effectLst/>
                <a:latin typeface="+mn-lt"/>
                <a:ea typeface="+mn-ea"/>
                <a:cs typeface="+mn-cs"/>
              </a:rPr>
              <a:t>men to my home, and slaughter an animal and make ready; for </a:t>
            </a:r>
            <a:r>
              <a:rPr lang="en-US" sz="1200" i="1" kern="1200" dirty="0">
                <a:solidFill>
                  <a:schemeClr val="tx1"/>
                </a:solidFill>
                <a:effectLst/>
                <a:latin typeface="+mn-lt"/>
                <a:ea typeface="+mn-ea"/>
                <a:cs typeface="+mn-cs"/>
              </a:rPr>
              <a:t>these </a:t>
            </a:r>
            <a:r>
              <a:rPr lang="en-US" sz="1200" kern="1200" dirty="0">
                <a:solidFill>
                  <a:schemeClr val="tx1"/>
                </a:solidFill>
                <a:effectLst/>
                <a:latin typeface="+mn-lt"/>
                <a:ea typeface="+mn-ea"/>
                <a:cs typeface="+mn-cs"/>
              </a:rPr>
              <a:t>men will dine with me at noon.”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the man did as Joseph ordered, and the man brought the men into Joseph’s house.</a:t>
            </a:r>
          </a:p>
          <a:p>
            <a:r>
              <a:rPr lang="en-US" sz="1200" kern="1200" dirty="0">
                <a:solidFill>
                  <a:schemeClr val="tx1"/>
                </a:solidFill>
                <a:effectLst/>
                <a:latin typeface="+mn-lt"/>
                <a:ea typeface="+mn-ea"/>
                <a:cs typeface="+mn-cs"/>
              </a:rPr>
              <a:t>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Now the men were afraid because they were brought into Joseph’s house; and they said, </a:t>
            </a:r>
            <a:r>
              <a:rPr lang="en-US" sz="1200" i="1" kern="1200" dirty="0">
                <a:solidFill>
                  <a:schemeClr val="tx1"/>
                </a:solidFill>
                <a:effectLst/>
                <a:latin typeface="+mn-lt"/>
                <a:ea typeface="+mn-ea"/>
                <a:cs typeface="+mn-cs"/>
              </a:rPr>
              <a:t>“It is </a:t>
            </a:r>
            <a:r>
              <a:rPr lang="en-US" sz="1200" kern="1200" dirty="0">
                <a:solidFill>
                  <a:schemeClr val="tx1"/>
                </a:solidFill>
                <a:effectLst/>
                <a:latin typeface="+mn-lt"/>
                <a:ea typeface="+mn-ea"/>
                <a:cs typeface="+mn-cs"/>
              </a:rPr>
              <a:t>because of the money, which was returned in our sacks the first time, that we are brought in, so that he may make a case against us and seize us, to take us as slaves with our donkeys.”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When they drew near to the steward of Joseph’s house, they talked with him at the door of the house and said, “Oh sir, we indeed came down the first time to buy food; but it happened, when we came to the encampment, that we opened our sacks, and there, </a:t>
            </a:r>
            <a:r>
              <a:rPr lang="en-US" sz="1200" i="1" kern="1200" dirty="0">
                <a:solidFill>
                  <a:schemeClr val="tx1"/>
                </a:solidFill>
                <a:effectLst/>
                <a:latin typeface="+mn-lt"/>
                <a:ea typeface="+mn-ea"/>
                <a:cs typeface="+mn-cs"/>
              </a:rPr>
              <a:t>each </a:t>
            </a:r>
            <a:r>
              <a:rPr lang="en-US" sz="1200" kern="1200" dirty="0">
                <a:solidFill>
                  <a:schemeClr val="tx1"/>
                </a:solidFill>
                <a:effectLst/>
                <a:latin typeface="+mn-lt"/>
                <a:ea typeface="+mn-ea"/>
                <a:cs typeface="+mn-cs"/>
              </a:rPr>
              <a:t>man’s money </a:t>
            </a:r>
            <a:r>
              <a:rPr lang="en-US" sz="1200" i="1" kern="1200" dirty="0">
                <a:solidFill>
                  <a:schemeClr val="tx1"/>
                </a:solidFill>
                <a:effectLst/>
                <a:latin typeface="+mn-lt"/>
                <a:ea typeface="+mn-ea"/>
                <a:cs typeface="+mn-cs"/>
              </a:rPr>
              <a:t>was </a:t>
            </a:r>
            <a:r>
              <a:rPr lang="en-US" sz="1200" kern="1200" dirty="0">
                <a:solidFill>
                  <a:schemeClr val="tx1"/>
                </a:solidFill>
                <a:effectLst/>
                <a:latin typeface="+mn-lt"/>
                <a:ea typeface="+mn-ea"/>
                <a:cs typeface="+mn-cs"/>
              </a:rPr>
              <a:t>in the mouth of his sack, our money in full weight; so we have brought it back in our hand. And we have brought down other money in our hands to buy food. We do not know who put our money in our sacks.” </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he said, “Peace </a:t>
            </a:r>
            <a:r>
              <a:rPr lang="en-US" sz="1200" i="1" kern="1200" dirty="0">
                <a:solidFill>
                  <a:schemeClr val="tx1"/>
                </a:solidFill>
                <a:effectLst/>
                <a:latin typeface="+mn-lt"/>
                <a:ea typeface="+mn-ea"/>
                <a:cs typeface="+mn-cs"/>
              </a:rPr>
              <a:t>be </a:t>
            </a:r>
            <a:r>
              <a:rPr lang="en-US" sz="1200" kern="1200" dirty="0">
                <a:solidFill>
                  <a:schemeClr val="tx1"/>
                </a:solidFill>
                <a:effectLst/>
                <a:latin typeface="+mn-lt"/>
                <a:ea typeface="+mn-ea"/>
                <a:cs typeface="+mn-cs"/>
              </a:rPr>
              <a:t>with you, do not be afraid. Your God and the God of your father has given you treasure in your sacks; I had your money put back in your sacks.”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Then he brought Simeon out to them.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the man brought the men into Joseph’s house and gave </a:t>
            </a:r>
            <a:r>
              <a:rPr lang="en-US" sz="1200" i="1" kern="1200" dirty="0">
                <a:solidFill>
                  <a:schemeClr val="tx1"/>
                </a:solidFill>
                <a:effectLst/>
                <a:latin typeface="+mn-lt"/>
                <a:ea typeface="+mn-ea"/>
                <a:cs typeface="+mn-cs"/>
              </a:rPr>
              <a:t>them </a:t>
            </a:r>
            <a:r>
              <a:rPr lang="en-US" sz="1200" kern="1200" dirty="0">
                <a:solidFill>
                  <a:schemeClr val="tx1"/>
                </a:solidFill>
                <a:effectLst/>
                <a:latin typeface="+mn-lt"/>
                <a:ea typeface="+mn-ea"/>
                <a:cs typeface="+mn-cs"/>
              </a:rPr>
              <a:t>water, and they washed their feet; and he gave their donkeys feed. Then they made the present ready for Joseph’s coming at noon, for they heard that they would eat bread there.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when Joseph came home, they brought him the present which </a:t>
            </a:r>
            <a:r>
              <a:rPr lang="en-US" sz="1200" i="1" kern="1200" dirty="0">
                <a:solidFill>
                  <a:schemeClr val="tx1"/>
                </a:solidFill>
                <a:effectLst/>
                <a:latin typeface="+mn-lt"/>
                <a:ea typeface="+mn-ea"/>
                <a:cs typeface="+mn-cs"/>
              </a:rPr>
              <a:t>was </a:t>
            </a:r>
            <a:r>
              <a:rPr lang="en-US" sz="1200" kern="1200" dirty="0">
                <a:solidFill>
                  <a:schemeClr val="tx1"/>
                </a:solidFill>
                <a:effectLst/>
                <a:latin typeface="+mn-lt"/>
                <a:ea typeface="+mn-ea"/>
                <a:cs typeface="+mn-cs"/>
              </a:rPr>
              <a:t>in their hand into the house, and bowed down before him to the earth.</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he asked them about </a:t>
            </a:r>
            <a:r>
              <a:rPr lang="en-US" sz="1200" i="1" kern="1200" dirty="0">
                <a:solidFill>
                  <a:schemeClr val="tx1"/>
                </a:solidFill>
                <a:effectLst/>
                <a:latin typeface="+mn-lt"/>
                <a:ea typeface="+mn-ea"/>
                <a:cs typeface="+mn-cs"/>
              </a:rPr>
              <a:t>their </a:t>
            </a:r>
            <a:r>
              <a:rPr lang="en-US" sz="1200" kern="1200" dirty="0">
                <a:solidFill>
                  <a:schemeClr val="tx1"/>
                </a:solidFill>
                <a:effectLst/>
                <a:latin typeface="+mn-lt"/>
                <a:ea typeface="+mn-ea"/>
                <a:cs typeface="+mn-cs"/>
              </a:rPr>
              <a:t>well-being, and said,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your father well, the old man of whom you spoke?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he still alive?”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they answered, “Your servant our father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in good health; he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still alive.” And they bowed their heads down and prostrated themselves.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he lifted his eyes and saw his brother Benjamin, his mother’s son, and said,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this your younger brother of whom you spoke to me?” And he said, God be gracious to you, my son.”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his heart yearned for his brother; so Joseph made haste and sought </a:t>
            </a:r>
            <a:r>
              <a:rPr lang="en-US" sz="1200" i="1" kern="1200" dirty="0">
                <a:solidFill>
                  <a:schemeClr val="tx1"/>
                </a:solidFill>
                <a:effectLst/>
                <a:latin typeface="+mn-lt"/>
                <a:ea typeface="+mn-ea"/>
                <a:cs typeface="+mn-cs"/>
              </a:rPr>
              <a:t>somewhere </a:t>
            </a:r>
            <a:r>
              <a:rPr lang="en-US" sz="1200" kern="1200" dirty="0">
                <a:solidFill>
                  <a:schemeClr val="tx1"/>
                </a:solidFill>
                <a:effectLst/>
                <a:latin typeface="+mn-lt"/>
                <a:ea typeface="+mn-ea"/>
                <a:cs typeface="+mn-cs"/>
              </a:rPr>
              <a:t>to weep. And he went into </a:t>
            </a:r>
            <a:r>
              <a:rPr lang="en-US" sz="1200" i="1" kern="1200" dirty="0">
                <a:solidFill>
                  <a:schemeClr val="tx1"/>
                </a:solidFill>
                <a:effectLst/>
                <a:latin typeface="+mn-lt"/>
                <a:ea typeface="+mn-ea"/>
                <a:cs typeface="+mn-cs"/>
              </a:rPr>
              <a:t>his </a:t>
            </a:r>
            <a:r>
              <a:rPr lang="en-US" sz="1200" kern="1200" dirty="0">
                <a:solidFill>
                  <a:schemeClr val="tx1"/>
                </a:solidFill>
                <a:effectLst/>
                <a:latin typeface="+mn-lt"/>
                <a:ea typeface="+mn-ea"/>
                <a:cs typeface="+mn-cs"/>
              </a:rPr>
              <a:t>chamber and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wept there. Then he washed his face and came out; and he restrained himself, and said, “Serve the bread.”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they set him a place by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himself, and them by themselves, and the Egyptians who ate with him by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themselves; because the Egyptians could not eat food with the Hebrews, for that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an abomination to the Egyptians. And they sat before him, the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firstborn according to his birthright and the youngest according to his youth; and the men looked in astonishment at one another. Then he took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servings to them from before him, but Benjamin’s serving was five times as much as any of theirs. So they drank and were merry with him.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Study Group Questions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Jacob sent his son Benjamin back with his brothers to buy food.  Why?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2. Why were Joseph’s brothers so afraid ?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3. Does guilt make you afraid of the powers that be?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4. Joseph cried again.  What do you think was going through his mind?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5. The Egyptians and the Hebrews would not sit at the same table together.  Do you see the smallness of men’s minds even thousands of years ago with their prejudices?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6. When you look through God’s eyes how should those prejudices change?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7. Do you think that the brothers suspected anything at this point?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8. Why couldn’t the brothers recognize Joseph? (Egyptian makeup)</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9. Joseph put a lot of thought in how he would handle this situation.  Why is it important not to react with your emotions when confronted with a difficult situation?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10. What should you do to not react?</a:t>
            </a:r>
          </a:p>
          <a:p>
            <a:endParaRPr lang="en-US" dirty="0"/>
          </a:p>
        </p:txBody>
      </p:sp>
      <p:sp>
        <p:nvSpPr>
          <p:cNvPr id="4" name="Slide Number Placeholder 3"/>
          <p:cNvSpPr>
            <a:spLocks noGrp="1"/>
          </p:cNvSpPr>
          <p:nvPr>
            <p:ph type="sldNum" sz="quarter" idx="5"/>
          </p:nvPr>
        </p:nvSpPr>
        <p:spPr/>
        <p:txBody>
          <a:bodyPr/>
          <a:lstStyle/>
          <a:p>
            <a:fld id="{9A11BD87-A954-4C4C-9720-F9E57D637882}" type="slidenum">
              <a:rPr lang="en-US" smtClean="0"/>
              <a:t>11</a:t>
            </a:fld>
            <a:endParaRPr lang="en-US" dirty="0"/>
          </a:p>
        </p:txBody>
      </p:sp>
    </p:spTree>
    <p:extLst>
      <p:ext uri="{BB962C8B-B14F-4D97-AF65-F5344CB8AC3E}">
        <p14:creationId xmlns:p14="http://schemas.microsoft.com/office/powerpoint/2010/main" val="2512640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mn-lt"/>
                <a:ea typeface="Calibri"/>
                <a:cs typeface="Calibri"/>
                <a:sym typeface="Calibri"/>
              </a:rPr>
              <a:t>Narrative: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11BD87-A954-4C4C-9720-F9E57D637882}" type="slidenum">
              <a:rPr lang="en-US" smtClean="0"/>
              <a:t>2</a:t>
            </a:fld>
            <a:endParaRPr lang="en-US" dirty="0"/>
          </a:p>
        </p:txBody>
      </p:sp>
    </p:spTree>
    <p:extLst>
      <p:ext uri="{BB962C8B-B14F-4D97-AF65-F5344CB8AC3E}">
        <p14:creationId xmlns:p14="http://schemas.microsoft.com/office/powerpoint/2010/main" val="4190526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mn-lt"/>
                <a:ea typeface="Calibri"/>
                <a:cs typeface="Calibri"/>
                <a:sym typeface="Calibri"/>
              </a:rPr>
              <a:t>Narrative:</a:t>
            </a:r>
          </a:p>
          <a:p>
            <a:r>
              <a:rPr lang="en-US" sz="1200" b="1" kern="1200" dirty="0">
                <a:solidFill>
                  <a:schemeClr val="tx1"/>
                </a:solidFill>
                <a:effectLst/>
                <a:latin typeface="+mn-lt"/>
                <a:ea typeface="+mn-ea"/>
                <a:cs typeface="+mn-cs"/>
              </a:rPr>
              <a:t>JOSEPH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“FROM A DREAMER TO GOVENOR”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TEXT: Genesis: 43 1- 34</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r>
            <a:br>
              <a:rPr lang="en-US" sz="1200" b="1" kern="1200" dirty="0">
                <a:solidFill>
                  <a:schemeClr val="tx1"/>
                </a:solidFill>
                <a:effectLst/>
                <a:latin typeface="+mn-lt"/>
                <a:ea typeface="+mn-ea"/>
                <a:cs typeface="+mn-cs"/>
              </a:rPr>
            </a:br>
            <a:r>
              <a:rPr lang="en-US" sz="1200" b="1" u="sng" kern="1200" dirty="0">
                <a:solidFill>
                  <a:schemeClr val="tx1"/>
                </a:solidFill>
                <a:effectLst/>
                <a:latin typeface="+mn-lt"/>
                <a:ea typeface="+mn-ea"/>
                <a:cs typeface="+mn-cs"/>
              </a:rPr>
              <a:t>Joseph’s Brothers Return with Benjamin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And the famine </a:t>
            </a:r>
            <a:r>
              <a:rPr lang="en-US" sz="1200" i="1" kern="1200" dirty="0">
                <a:solidFill>
                  <a:schemeClr val="tx1"/>
                </a:solidFill>
                <a:effectLst/>
                <a:latin typeface="+mn-lt"/>
                <a:ea typeface="+mn-ea"/>
                <a:cs typeface="+mn-cs"/>
              </a:rPr>
              <a:t>was</a:t>
            </a:r>
            <a:r>
              <a:rPr lang="en-US" sz="1200" kern="1200" dirty="0">
                <a:solidFill>
                  <a:schemeClr val="tx1"/>
                </a:solidFill>
                <a:effectLst/>
                <a:latin typeface="+mn-lt"/>
                <a:ea typeface="+mn-ea"/>
                <a:cs typeface="+mn-cs"/>
              </a:rPr>
              <a:t> by severe in the land.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it came to pass, when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they had eaten up the grain which they had brought from Egypt, that their father said to them, “Go back, buy us a little food.” But Judah spoke to him, saying, “The man solemnly warned us, saying, ‘You shall not see my face unless your brother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with you.’ If you send our brother with us, we will go down and buy you food. But if you will not send </a:t>
            </a:r>
            <a:r>
              <a:rPr lang="en-US" sz="1200" i="1" kern="1200" dirty="0">
                <a:solidFill>
                  <a:schemeClr val="tx1"/>
                </a:solidFill>
                <a:effectLst/>
                <a:latin typeface="+mn-lt"/>
                <a:ea typeface="+mn-ea"/>
                <a:cs typeface="+mn-cs"/>
              </a:rPr>
              <a:t>him, </a:t>
            </a:r>
            <a:r>
              <a:rPr lang="en-US" sz="1200" kern="1200" dirty="0">
                <a:solidFill>
                  <a:schemeClr val="tx1"/>
                </a:solidFill>
                <a:effectLst/>
                <a:latin typeface="+mn-lt"/>
                <a:ea typeface="+mn-ea"/>
                <a:cs typeface="+mn-cs"/>
              </a:rPr>
              <a:t>we will not go down; for the man said to us, ‘You shall not see my face unless your brother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with you.”</a:t>
            </a:r>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9A11BD87-A954-4C4C-9720-F9E57D637882}" type="slidenum">
              <a:rPr lang="en-US" smtClean="0"/>
              <a:t>3</a:t>
            </a:fld>
            <a:endParaRPr lang="en-US" dirty="0"/>
          </a:p>
        </p:txBody>
      </p:sp>
    </p:spTree>
    <p:extLst>
      <p:ext uri="{BB962C8B-B14F-4D97-AF65-F5344CB8AC3E}">
        <p14:creationId xmlns:p14="http://schemas.microsoft.com/office/powerpoint/2010/main" val="665224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mn-lt"/>
                <a:ea typeface="Calibri"/>
                <a:cs typeface="Calibri"/>
                <a:sym typeface="Calibri"/>
              </a:rPr>
              <a:t>Narrative:</a:t>
            </a:r>
          </a:p>
          <a:p>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Israel said, “Why did you deal </a:t>
            </a:r>
            <a:r>
              <a:rPr lang="en-US" sz="1200" i="1" kern="1200" dirty="0">
                <a:solidFill>
                  <a:schemeClr val="tx1"/>
                </a:solidFill>
                <a:effectLst/>
                <a:latin typeface="+mn-lt"/>
                <a:ea typeface="+mn-ea"/>
                <a:cs typeface="+mn-cs"/>
              </a:rPr>
              <a:t>so </a:t>
            </a:r>
            <a:r>
              <a:rPr lang="en-US" sz="1200" kern="1200" dirty="0">
                <a:solidFill>
                  <a:schemeClr val="tx1"/>
                </a:solidFill>
                <a:effectLst/>
                <a:latin typeface="+mn-lt"/>
                <a:ea typeface="+mn-ea"/>
                <a:cs typeface="+mn-cs"/>
              </a:rPr>
              <a:t>wrongfully with me </a:t>
            </a:r>
            <a:r>
              <a:rPr lang="en-US" sz="1200" i="1" kern="1200" dirty="0">
                <a:solidFill>
                  <a:schemeClr val="tx1"/>
                </a:solidFill>
                <a:effectLst/>
                <a:latin typeface="+mn-lt"/>
                <a:ea typeface="+mn-ea"/>
                <a:cs typeface="+mn-cs"/>
              </a:rPr>
              <a:t>as </a:t>
            </a:r>
            <a:r>
              <a:rPr lang="en-US" sz="1200" kern="1200" dirty="0">
                <a:solidFill>
                  <a:schemeClr val="tx1"/>
                </a:solidFill>
                <a:effectLst/>
                <a:latin typeface="+mn-lt"/>
                <a:ea typeface="+mn-ea"/>
                <a:cs typeface="+mn-cs"/>
              </a:rPr>
              <a:t>to tell the man whether you had still </a:t>
            </a:r>
            <a:r>
              <a:rPr lang="en-US" sz="1200" i="1" kern="1200" dirty="0">
                <a:solidFill>
                  <a:schemeClr val="tx1"/>
                </a:solidFill>
                <a:effectLst/>
                <a:latin typeface="+mn-lt"/>
                <a:ea typeface="+mn-ea"/>
                <a:cs typeface="+mn-cs"/>
              </a:rPr>
              <a:t>another </a:t>
            </a:r>
            <a:r>
              <a:rPr lang="en-US" sz="1200" kern="1200" dirty="0">
                <a:solidFill>
                  <a:schemeClr val="tx1"/>
                </a:solidFill>
                <a:effectLst/>
                <a:latin typeface="+mn-lt"/>
                <a:ea typeface="+mn-ea"/>
                <a:cs typeface="+mn-cs"/>
              </a:rPr>
              <a:t>brother?” But they said, “The man asked us pointedly about ourselves and our family, saying,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your father still alive? Have you </a:t>
            </a:r>
            <a:r>
              <a:rPr lang="en-US" sz="1200" i="1" kern="1200" dirty="0">
                <a:solidFill>
                  <a:schemeClr val="tx1"/>
                </a:solidFill>
                <a:effectLst/>
                <a:latin typeface="+mn-lt"/>
                <a:ea typeface="+mn-ea"/>
                <a:cs typeface="+mn-cs"/>
              </a:rPr>
              <a:t>another </a:t>
            </a:r>
            <a:r>
              <a:rPr lang="en-US" sz="1200" kern="1200" dirty="0">
                <a:solidFill>
                  <a:schemeClr val="tx1"/>
                </a:solidFill>
                <a:effectLst/>
                <a:latin typeface="+mn-lt"/>
                <a:ea typeface="+mn-ea"/>
                <a:cs typeface="+mn-cs"/>
              </a:rPr>
              <a:t>brother?’ And we told him according to these words. Could we possibly have known that he would say, ‘Bring your brother down’?”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Then Judah said to Israel his father, “Send the lad with me, and we will arise and go, that we may live and not die, both we and you </a:t>
            </a:r>
            <a:r>
              <a:rPr lang="en-US" sz="1200" i="1" kern="1200" dirty="0">
                <a:solidFill>
                  <a:schemeClr val="tx1"/>
                </a:solidFill>
                <a:effectLst/>
                <a:latin typeface="+mn-lt"/>
                <a:ea typeface="+mn-ea"/>
                <a:cs typeface="+mn-cs"/>
              </a:rPr>
              <a:t>and </a:t>
            </a:r>
            <a:r>
              <a:rPr lang="en-US" sz="1200" kern="1200" dirty="0">
                <a:solidFill>
                  <a:schemeClr val="tx1"/>
                </a:solidFill>
                <a:effectLst/>
                <a:latin typeface="+mn-lt"/>
                <a:ea typeface="+mn-ea"/>
                <a:cs typeface="+mn-cs"/>
              </a:rPr>
              <a:t>also our little ones. I myself will be surety for him; from my hand you shall require him. If I do not bring him </a:t>
            </a:r>
            <a:r>
              <a:rPr lang="en-US" sz="1200" i="1" kern="1200" dirty="0">
                <a:solidFill>
                  <a:schemeClr val="tx1"/>
                </a:solidFill>
                <a:effectLst/>
                <a:latin typeface="+mn-lt"/>
                <a:ea typeface="+mn-ea"/>
                <a:cs typeface="+mn-cs"/>
              </a:rPr>
              <a:t>back </a:t>
            </a:r>
            <a:r>
              <a:rPr lang="en-US" sz="1200" kern="1200" dirty="0">
                <a:solidFill>
                  <a:schemeClr val="tx1"/>
                </a:solidFill>
                <a:effectLst/>
                <a:latin typeface="+mn-lt"/>
                <a:ea typeface="+mn-ea"/>
                <a:cs typeface="+mn-cs"/>
              </a:rPr>
              <a:t>to you and set him before you, then let me bear the blame forever.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if we had not lingered, surely by now we would have returned this second time.” And their father Israel said to them, “If </a:t>
            </a:r>
            <a:r>
              <a:rPr lang="en-US" sz="1200" i="1" kern="1200" dirty="0">
                <a:solidFill>
                  <a:schemeClr val="tx1"/>
                </a:solidFill>
                <a:effectLst/>
                <a:latin typeface="+mn-lt"/>
                <a:ea typeface="+mn-ea"/>
                <a:cs typeface="+mn-cs"/>
              </a:rPr>
              <a:t>it must be </a:t>
            </a:r>
            <a:r>
              <a:rPr lang="en-US" sz="1200" kern="1200" dirty="0">
                <a:solidFill>
                  <a:schemeClr val="tx1"/>
                </a:solidFill>
                <a:effectLst/>
                <a:latin typeface="+mn-lt"/>
                <a:ea typeface="+mn-ea"/>
                <a:cs typeface="+mn-cs"/>
              </a:rPr>
              <a:t>so, then do this: Take some of the </a:t>
            </a:r>
            <a:r>
              <a:rPr lang="en-US" sz="1200" kern="1200" dirty="0" err="1">
                <a:solidFill>
                  <a:schemeClr val="tx1"/>
                </a:solidFill>
                <a:effectLst/>
                <a:latin typeface="+mn-lt"/>
                <a:ea typeface="+mn-ea"/>
                <a:cs typeface="+mn-cs"/>
              </a:rPr>
              <a:t>bestfruits</a:t>
            </a:r>
            <a:r>
              <a:rPr lang="en-US" sz="1200" kern="1200" dirty="0">
                <a:solidFill>
                  <a:schemeClr val="tx1"/>
                </a:solidFill>
                <a:effectLst/>
                <a:latin typeface="+mn-lt"/>
                <a:ea typeface="+mn-ea"/>
                <a:cs typeface="+mn-cs"/>
              </a:rPr>
              <a:t> of the land in your vessels and carry down a present for the man—a little balm and a little honey, spices and myrrh, pistachio nuts and almonds.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Take double money in your hand, and take back in your hand the money that was returned in the mouth of your sacks; perhaps it was an oversight.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Take your brother also, and arise, go back to the man.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may God Almighty give you mercy before the man, that he may release your other brother and Benjamin. If I am bereaved, I am bereaved!”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11BD87-A954-4C4C-9720-F9E57D637882}" type="slidenum">
              <a:rPr lang="en-US" smtClean="0"/>
              <a:t>4</a:t>
            </a:fld>
            <a:endParaRPr lang="en-US" dirty="0"/>
          </a:p>
        </p:txBody>
      </p:sp>
    </p:spTree>
    <p:extLst>
      <p:ext uri="{BB962C8B-B14F-4D97-AF65-F5344CB8AC3E}">
        <p14:creationId xmlns:p14="http://schemas.microsoft.com/office/powerpoint/2010/main" val="935454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mn-lt"/>
                <a:ea typeface="Calibri"/>
                <a:cs typeface="Calibri"/>
                <a:sym typeface="Calibri"/>
              </a:rPr>
              <a:t>Narrative:</a:t>
            </a:r>
          </a:p>
          <a:p>
            <a:r>
              <a:rPr lang="en-US" sz="1200" kern="1200" dirty="0">
                <a:solidFill>
                  <a:schemeClr val="tx1"/>
                </a:solidFill>
                <a:effectLst/>
                <a:latin typeface="+mn-lt"/>
                <a:ea typeface="+mn-ea"/>
                <a:cs typeface="+mn-cs"/>
              </a:rPr>
              <a:t>And the men took the present and Benjamin, and they took double money in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their hand, and arose and went down to Egypt; and they stood before Joseph.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When Joseph saw Benjamin with them, he said to the ruler of his house, “Take </a:t>
            </a:r>
            <a:r>
              <a:rPr lang="en-US" sz="1200" i="1" kern="1200" dirty="0">
                <a:solidFill>
                  <a:schemeClr val="tx1"/>
                </a:solidFill>
                <a:effectLst/>
                <a:latin typeface="+mn-lt"/>
                <a:ea typeface="+mn-ea"/>
                <a:cs typeface="+mn-cs"/>
              </a:rPr>
              <a:t>these </a:t>
            </a:r>
            <a:r>
              <a:rPr lang="en-US" sz="1200" kern="1200" dirty="0">
                <a:solidFill>
                  <a:schemeClr val="tx1"/>
                </a:solidFill>
                <a:effectLst/>
                <a:latin typeface="+mn-lt"/>
                <a:ea typeface="+mn-ea"/>
                <a:cs typeface="+mn-cs"/>
              </a:rPr>
              <a:t>men to my home, and slaughter an animal and make ready; for </a:t>
            </a:r>
            <a:r>
              <a:rPr lang="en-US" sz="1200" i="1" kern="1200" dirty="0">
                <a:solidFill>
                  <a:schemeClr val="tx1"/>
                </a:solidFill>
                <a:effectLst/>
                <a:latin typeface="+mn-lt"/>
                <a:ea typeface="+mn-ea"/>
                <a:cs typeface="+mn-cs"/>
              </a:rPr>
              <a:t>these </a:t>
            </a:r>
            <a:r>
              <a:rPr lang="en-US" sz="1200" kern="1200" dirty="0">
                <a:solidFill>
                  <a:schemeClr val="tx1"/>
                </a:solidFill>
                <a:effectLst/>
                <a:latin typeface="+mn-lt"/>
                <a:ea typeface="+mn-ea"/>
                <a:cs typeface="+mn-cs"/>
              </a:rPr>
              <a:t>men will dine with me at noon.”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the man did as Joseph ordered, and the man brought the men into Joseph’s house.</a:t>
            </a:r>
          </a:p>
          <a:p>
            <a:r>
              <a:rPr lang="en-US" sz="1200" kern="1200" dirty="0">
                <a:solidFill>
                  <a:schemeClr val="tx1"/>
                </a:solidFill>
                <a:effectLst/>
                <a:latin typeface="+mn-lt"/>
                <a:ea typeface="+mn-ea"/>
                <a:cs typeface="+mn-cs"/>
              </a:rPr>
              <a:t>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Now the men were afraid because they were brought into Joseph’s house; and they said, </a:t>
            </a:r>
            <a:r>
              <a:rPr lang="en-US" sz="1200" i="1" kern="1200" dirty="0">
                <a:solidFill>
                  <a:schemeClr val="tx1"/>
                </a:solidFill>
                <a:effectLst/>
                <a:latin typeface="+mn-lt"/>
                <a:ea typeface="+mn-ea"/>
                <a:cs typeface="+mn-cs"/>
              </a:rPr>
              <a:t>“It is </a:t>
            </a:r>
            <a:r>
              <a:rPr lang="en-US" sz="1200" kern="1200" dirty="0">
                <a:solidFill>
                  <a:schemeClr val="tx1"/>
                </a:solidFill>
                <a:effectLst/>
                <a:latin typeface="+mn-lt"/>
                <a:ea typeface="+mn-ea"/>
                <a:cs typeface="+mn-cs"/>
              </a:rPr>
              <a:t>because of the money, which was returned in our sacks the first time, that we are brought in, so that he may make a case against us and seize us, to take us as slaves with our donkeys.”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When they drew near to the steward of Joseph’s house, they talked with him at the door of the house and said, “Oh sir, we indeed came down the first time to buy food; but it happened, when we came to the encampment, that we opened our sacks, and there, </a:t>
            </a:r>
            <a:r>
              <a:rPr lang="en-US" sz="1200" i="1" kern="1200" dirty="0">
                <a:solidFill>
                  <a:schemeClr val="tx1"/>
                </a:solidFill>
                <a:effectLst/>
                <a:latin typeface="+mn-lt"/>
                <a:ea typeface="+mn-ea"/>
                <a:cs typeface="+mn-cs"/>
              </a:rPr>
              <a:t>each </a:t>
            </a:r>
            <a:r>
              <a:rPr lang="en-US" sz="1200" kern="1200" dirty="0">
                <a:solidFill>
                  <a:schemeClr val="tx1"/>
                </a:solidFill>
                <a:effectLst/>
                <a:latin typeface="+mn-lt"/>
                <a:ea typeface="+mn-ea"/>
                <a:cs typeface="+mn-cs"/>
              </a:rPr>
              <a:t>man’s money </a:t>
            </a:r>
            <a:r>
              <a:rPr lang="en-US" sz="1200" i="1" kern="1200" dirty="0">
                <a:solidFill>
                  <a:schemeClr val="tx1"/>
                </a:solidFill>
                <a:effectLst/>
                <a:latin typeface="+mn-lt"/>
                <a:ea typeface="+mn-ea"/>
                <a:cs typeface="+mn-cs"/>
              </a:rPr>
              <a:t>was </a:t>
            </a:r>
            <a:r>
              <a:rPr lang="en-US" sz="1200" kern="1200" dirty="0">
                <a:solidFill>
                  <a:schemeClr val="tx1"/>
                </a:solidFill>
                <a:effectLst/>
                <a:latin typeface="+mn-lt"/>
                <a:ea typeface="+mn-ea"/>
                <a:cs typeface="+mn-cs"/>
              </a:rPr>
              <a:t>in the mouth of his sack, our money in full weight; so we have brought it back in our hand. And we have brought down other money in our hands to buy food. We do not know who put our money in our sacks.”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11BD87-A954-4C4C-9720-F9E57D637882}" type="slidenum">
              <a:rPr lang="en-US" smtClean="0"/>
              <a:t>5</a:t>
            </a:fld>
            <a:endParaRPr lang="en-US" dirty="0"/>
          </a:p>
        </p:txBody>
      </p:sp>
    </p:spTree>
    <p:extLst>
      <p:ext uri="{BB962C8B-B14F-4D97-AF65-F5344CB8AC3E}">
        <p14:creationId xmlns:p14="http://schemas.microsoft.com/office/powerpoint/2010/main" val="3740296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mn-lt"/>
                <a:ea typeface="Calibri"/>
                <a:cs typeface="Calibri"/>
                <a:sym typeface="Calibri"/>
              </a:rPr>
              <a:t>Narrative:</a:t>
            </a:r>
          </a:p>
          <a:p>
            <a:r>
              <a:rPr lang="en-US" sz="1200" kern="1200" dirty="0">
                <a:solidFill>
                  <a:schemeClr val="tx1"/>
                </a:solidFill>
                <a:effectLst/>
                <a:latin typeface="+mn-lt"/>
                <a:ea typeface="+mn-ea"/>
                <a:cs typeface="+mn-cs"/>
              </a:rPr>
              <a:t>But he said, “Peace </a:t>
            </a:r>
            <a:r>
              <a:rPr lang="en-US" sz="1200" i="1" kern="1200" dirty="0">
                <a:solidFill>
                  <a:schemeClr val="tx1"/>
                </a:solidFill>
                <a:effectLst/>
                <a:latin typeface="+mn-lt"/>
                <a:ea typeface="+mn-ea"/>
                <a:cs typeface="+mn-cs"/>
              </a:rPr>
              <a:t>be </a:t>
            </a:r>
            <a:r>
              <a:rPr lang="en-US" sz="1200" kern="1200" dirty="0">
                <a:solidFill>
                  <a:schemeClr val="tx1"/>
                </a:solidFill>
                <a:effectLst/>
                <a:latin typeface="+mn-lt"/>
                <a:ea typeface="+mn-ea"/>
                <a:cs typeface="+mn-cs"/>
              </a:rPr>
              <a:t>with you, do not be afraid. Your God and the God of your father has given you treasure in your sacks; I had your money put back in your sacks.”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Then he brought Simeon out to them.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the man brought the men into Joseph’s house and gave </a:t>
            </a:r>
            <a:r>
              <a:rPr lang="en-US" sz="1200" i="1" kern="1200" dirty="0">
                <a:solidFill>
                  <a:schemeClr val="tx1"/>
                </a:solidFill>
                <a:effectLst/>
                <a:latin typeface="+mn-lt"/>
                <a:ea typeface="+mn-ea"/>
                <a:cs typeface="+mn-cs"/>
              </a:rPr>
              <a:t>them </a:t>
            </a:r>
            <a:r>
              <a:rPr lang="en-US" sz="1200" kern="1200" dirty="0">
                <a:solidFill>
                  <a:schemeClr val="tx1"/>
                </a:solidFill>
                <a:effectLst/>
                <a:latin typeface="+mn-lt"/>
                <a:ea typeface="+mn-ea"/>
                <a:cs typeface="+mn-cs"/>
              </a:rPr>
              <a:t>water, and they washed their feet; and he gave their donkeys feed. Then they made the present ready for Joseph’s coming at noon, for they heard that they would eat bread there.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when Joseph came home, they brought him the present which </a:t>
            </a:r>
            <a:r>
              <a:rPr lang="en-US" sz="1200" i="1" kern="1200" dirty="0">
                <a:solidFill>
                  <a:schemeClr val="tx1"/>
                </a:solidFill>
                <a:effectLst/>
                <a:latin typeface="+mn-lt"/>
                <a:ea typeface="+mn-ea"/>
                <a:cs typeface="+mn-cs"/>
              </a:rPr>
              <a:t>was </a:t>
            </a:r>
            <a:r>
              <a:rPr lang="en-US" sz="1200" kern="1200" dirty="0">
                <a:solidFill>
                  <a:schemeClr val="tx1"/>
                </a:solidFill>
                <a:effectLst/>
                <a:latin typeface="+mn-lt"/>
                <a:ea typeface="+mn-ea"/>
                <a:cs typeface="+mn-cs"/>
              </a:rPr>
              <a:t>in their hand into the house, and bowed down before him to the earth.</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he asked them about </a:t>
            </a:r>
            <a:r>
              <a:rPr lang="en-US" sz="1200" i="1" kern="1200" dirty="0">
                <a:solidFill>
                  <a:schemeClr val="tx1"/>
                </a:solidFill>
                <a:effectLst/>
                <a:latin typeface="+mn-lt"/>
                <a:ea typeface="+mn-ea"/>
                <a:cs typeface="+mn-cs"/>
              </a:rPr>
              <a:t>their </a:t>
            </a:r>
            <a:r>
              <a:rPr lang="en-US" sz="1200" kern="1200" dirty="0">
                <a:solidFill>
                  <a:schemeClr val="tx1"/>
                </a:solidFill>
                <a:effectLst/>
                <a:latin typeface="+mn-lt"/>
                <a:ea typeface="+mn-ea"/>
                <a:cs typeface="+mn-cs"/>
              </a:rPr>
              <a:t>well-being, and said,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your father well, the old man of whom you spoke?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he still alive?”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they answered, “Your servant our father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in good health; he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still alive.” And they bowed their heads down and prostrated themselves.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he lifted his eyes and saw his brother Benjamin, his mother’s son, and said,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this your younger brother of whom you spoke to me?” And he said, God be gracious to you, my son.”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11BD87-A954-4C4C-9720-F9E57D637882}" type="slidenum">
              <a:rPr lang="en-US" smtClean="0"/>
              <a:t>6</a:t>
            </a:fld>
            <a:endParaRPr lang="en-US" dirty="0"/>
          </a:p>
        </p:txBody>
      </p:sp>
    </p:spTree>
    <p:extLst>
      <p:ext uri="{BB962C8B-B14F-4D97-AF65-F5344CB8AC3E}">
        <p14:creationId xmlns:p14="http://schemas.microsoft.com/office/powerpoint/2010/main" val="3946445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mn-lt"/>
                <a:ea typeface="Calibri"/>
                <a:cs typeface="Calibri"/>
                <a:sym typeface="Calibri"/>
              </a:rPr>
              <a:t>Narrative: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his heart yearned for his brother; so Joseph made haste and sought </a:t>
            </a:r>
            <a:r>
              <a:rPr lang="en-US" sz="1200" i="1" kern="1200" dirty="0">
                <a:solidFill>
                  <a:schemeClr val="tx1"/>
                </a:solidFill>
                <a:effectLst/>
                <a:latin typeface="+mn-lt"/>
                <a:ea typeface="+mn-ea"/>
                <a:cs typeface="+mn-cs"/>
              </a:rPr>
              <a:t>somewhere </a:t>
            </a:r>
            <a:r>
              <a:rPr lang="en-US" sz="1200" kern="1200" dirty="0">
                <a:solidFill>
                  <a:schemeClr val="tx1"/>
                </a:solidFill>
                <a:effectLst/>
                <a:latin typeface="+mn-lt"/>
                <a:ea typeface="+mn-ea"/>
                <a:cs typeface="+mn-cs"/>
              </a:rPr>
              <a:t>to weep. And he went into </a:t>
            </a:r>
            <a:r>
              <a:rPr lang="en-US" sz="1200" i="1" kern="1200" dirty="0">
                <a:solidFill>
                  <a:schemeClr val="tx1"/>
                </a:solidFill>
                <a:effectLst/>
                <a:latin typeface="+mn-lt"/>
                <a:ea typeface="+mn-ea"/>
                <a:cs typeface="+mn-cs"/>
              </a:rPr>
              <a:t>his </a:t>
            </a:r>
            <a:r>
              <a:rPr lang="en-US" sz="1200" kern="1200" dirty="0">
                <a:solidFill>
                  <a:schemeClr val="tx1"/>
                </a:solidFill>
                <a:effectLst/>
                <a:latin typeface="+mn-lt"/>
                <a:ea typeface="+mn-ea"/>
                <a:cs typeface="+mn-cs"/>
              </a:rPr>
              <a:t>chamber and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wept there. Then he washed his face and came out; and he restrained himself, and said, “Serve the bread.”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they set him a place by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himself, and them by themselves, and the Egyptians who ate with him by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themselves; because the Egyptians could not eat food with the Hebrews, for that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an abomination to the Egyptians. And they sat before him, the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firstborn according to his birthright and the youngest according to his youth; and the men looked in astonishment at one another. Then he took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servings to them from before him, but Benjamin’s serving was five times as much as any of theirs. So they drank and were merry with him.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11BD87-A954-4C4C-9720-F9E57D637882}" type="slidenum">
              <a:rPr lang="en-US" smtClean="0"/>
              <a:t>7</a:t>
            </a:fld>
            <a:endParaRPr lang="en-US" dirty="0"/>
          </a:p>
        </p:txBody>
      </p:sp>
    </p:spTree>
    <p:extLst>
      <p:ext uri="{BB962C8B-B14F-4D97-AF65-F5344CB8AC3E}">
        <p14:creationId xmlns:p14="http://schemas.microsoft.com/office/powerpoint/2010/main" val="1502349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7213" y="1189038"/>
            <a:ext cx="54864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Narrative</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Group Discussion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Break into groups of 4 and discuss the following questions.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u="sng" kern="1200" dirty="0">
                <a:solidFill>
                  <a:schemeClr val="tx1"/>
                </a:solidFill>
                <a:effectLst/>
                <a:latin typeface="+mn-lt"/>
                <a:ea typeface="+mn-ea"/>
                <a:cs typeface="+mn-cs"/>
              </a:rPr>
              <a:t>Please Note</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Only give them one question at a time, after they have had adequate time to discuss, move to the next question.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Jacob sent his son Benjamin back with his brothers to buy food.  Why?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2. Why were Joseph’s brothers so afraid ?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3. Does guilt make you afraid of the powers that be?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4. Joseph cried again.  What do you think was going through his mind?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5. The Egyptians and the Hebrews would not sit at the same table together.  Do you see the smallness of men’s minds even thousands of years ago with their prejudices?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6. When you look through God’s eyes how should those prejudices change?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7. Do you think that the brothers suspected anything at this point?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8. Why couldn’t the brothers recognize Joseph? (Egyptian makeup)</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9. Joseph put a lot of thought in how he would handle this situation.  Why is it important not to react with your emotions when confronted with a difficult situation?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10. What should you do to not react?</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Come back to a whole group and re-ask the same questions and see if anyone wants to share their thoughts.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A11BD87-A954-4C4C-9720-F9E57D637882}" type="slidenum">
              <a:rPr lang="en-US" smtClean="0"/>
              <a:t>8</a:t>
            </a:fld>
            <a:endParaRPr lang="en-US" dirty="0"/>
          </a:p>
        </p:txBody>
      </p:sp>
    </p:spTree>
    <p:extLst>
      <p:ext uri="{BB962C8B-B14F-4D97-AF65-F5344CB8AC3E}">
        <p14:creationId xmlns:p14="http://schemas.microsoft.com/office/powerpoint/2010/main" val="2377697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Narrative:</a:t>
            </a: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11BD87-A954-4C4C-9720-F9E57D637882}" type="slidenum">
              <a:rPr lang="en-US" smtClean="0"/>
              <a:t>9</a:t>
            </a:fld>
            <a:endParaRPr lang="en-US" dirty="0"/>
          </a:p>
        </p:txBody>
      </p:sp>
    </p:spTree>
    <p:extLst>
      <p:ext uri="{BB962C8B-B14F-4D97-AF65-F5344CB8AC3E}">
        <p14:creationId xmlns:p14="http://schemas.microsoft.com/office/powerpoint/2010/main" val="1266938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4111706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89202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832818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05184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2504656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4159117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37231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377998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249002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848227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07119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800844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056142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346973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621758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844202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917529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D6C30AC-C8F4-4B17-AADE-DD71D08A6FEA}" type="datetimeFigureOut">
              <a:rPr lang="en-US" smtClean="0"/>
              <a:t>11/25/2021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FA3C86C-A39A-44F9-9730-95089EFA7309}" type="slidenum">
              <a:rPr lang="en-US" smtClean="0"/>
              <a:t>‹#›</a:t>
            </a:fld>
            <a:endParaRPr lang="en-US" dirty="0"/>
          </a:p>
        </p:txBody>
      </p:sp>
    </p:spTree>
    <p:extLst>
      <p:ext uri="{BB962C8B-B14F-4D97-AF65-F5344CB8AC3E}">
        <p14:creationId xmlns:p14="http://schemas.microsoft.com/office/powerpoint/2010/main" val="1322011483"/>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hyperlink" Target="https://media.freebibleimages.org/stories/FB_Moody_Joseph/overview-thumbnails/037-moody-joseph.jpg?1613597258" TargetMode="External"/><Relationship Id="rId3" Type="http://schemas.openxmlformats.org/officeDocument/2006/relationships/hyperlink" Target="https://images.unsplash.com/photo-1605261508948-05d25be3ccc3?ixid=MnwxMjA3fDB8MHxzZWFyY2h8NTJ8fHByaXNvbnxlbnwwfHwwfHw%3D&amp;ixlib=rb-1.2.1&amp;auto=format&amp;fit=crop&amp;w=800&amp;q=60" TargetMode="External"/><Relationship Id="rId7" Type="http://schemas.openxmlformats.org/officeDocument/2006/relationships/hyperlink" Target="https://images.unsplash.com/photo-1520756977789-ebed5554fb70?ixlib=rb-1.2.1&amp;ixid=MnwxMjA3fDB8MHxzZWFyY2h8MXx8ZWF0aW5nJTIwZGlubmVyfGVufDB8fDB8fA%3D%3D&amp;auto=format&amp;fit=crop&amp;w=800&amp;q=6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media.freebibleimages.org/stories/FB_Moody_Joseph/overview-thumbnails/027-moody-joseph.jpg?1613597256" TargetMode="External"/><Relationship Id="rId5" Type="http://schemas.openxmlformats.org/officeDocument/2006/relationships/hyperlink" Target="https://media.freebibleimages.org/stories/FB_Moody_Joseph/overview-thumbnails/034-moody-joseph.jpg?1613597257" TargetMode="External"/><Relationship Id="rId4" Type="http://schemas.openxmlformats.org/officeDocument/2006/relationships/hyperlink" Target="https://media.freebibleimages.org/stories/FB_Moody_Joseph/overview-thumbnails/041-moody-joseph.jpg?1613597258" TargetMode="External"/><Relationship Id="rId9" Type="http://schemas.openxmlformats.org/officeDocument/2006/relationships/hyperlink" Target="https://media.freebibleimages.org/stories/FB_Joseph_Brothers_Return/overview-images/014-joseph-brothers-return.jpg?1613594864"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3171" y="552450"/>
            <a:ext cx="8825658" cy="1790700"/>
          </a:xfrm>
        </p:spPr>
        <p:txBody>
          <a:bodyPr/>
          <a:lstStyle/>
          <a:p>
            <a:pPr algn="ctr"/>
            <a:r>
              <a:rPr lang="en-US" sz="4400" dirty="0"/>
              <a:t>‘</a:t>
            </a:r>
            <a:r>
              <a:rPr lang="en-US" sz="4400" b="1" dirty="0">
                <a:solidFill>
                  <a:schemeClr val="tx1"/>
                </a:solidFill>
                <a:latin typeface="Times New Roman" panose="02020603050405020304" pitchFamily="18" charset="0"/>
                <a:cs typeface="Times New Roman" panose="02020603050405020304" pitchFamily="18" charset="0"/>
              </a:rPr>
              <a:t>Joseph the Dreamer’</a:t>
            </a:r>
          </a:p>
        </p:txBody>
      </p:sp>
      <p:sp>
        <p:nvSpPr>
          <p:cNvPr id="4" name="Footer Placeholder 6">
            <a:extLst>
              <a:ext uri="{FF2B5EF4-FFF2-40B4-BE49-F238E27FC236}">
                <a16:creationId xmlns="" xmlns:a16="http://schemas.microsoft.com/office/drawing/2014/main" id="{F144C984-8A56-44BE-AFC5-17E549A75928}"/>
              </a:ext>
            </a:extLst>
          </p:cNvPr>
          <p:cNvSpPr>
            <a:spLocks noGrp="1"/>
          </p:cNvSpPr>
          <p:nvPr>
            <p:ph type="ftr" sz="quarter" idx="11"/>
          </p:nvPr>
        </p:nvSpPr>
        <p:spPr/>
        <p:txBody>
          <a:bodyPr/>
          <a:lstStyle/>
          <a:p>
            <a:r>
              <a:rPr lang="en-US"/>
              <a:t>2019© META-MORPHOSIS JUVENILE REHABILITATION PROGRAM</a:t>
            </a:r>
            <a:endParaRPr lang="en-US" dirty="0"/>
          </a:p>
        </p:txBody>
      </p:sp>
      <p:sp>
        <p:nvSpPr>
          <p:cNvPr id="5" name="TextBox 4"/>
          <p:cNvSpPr txBox="1"/>
          <p:nvPr/>
        </p:nvSpPr>
        <p:spPr>
          <a:xfrm>
            <a:off x="1662783" y="893220"/>
            <a:ext cx="8736811" cy="307777"/>
          </a:xfrm>
          <a:prstGeom prst="rect">
            <a:avLst/>
          </a:prstGeom>
          <a:noFill/>
        </p:spPr>
        <p:txBody>
          <a:bodyPr wrap="square" rtlCol="0">
            <a:spAutoFit/>
          </a:bodyPr>
          <a:lstStyle/>
          <a:p>
            <a:r>
              <a:rPr lang="en-US" sz="1400" b="1" dirty="0"/>
              <a:t>META-MORPHOSIS JUVENILE REHABILITATION PROGRAM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35" y="470893"/>
            <a:ext cx="847448" cy="791077"/>
          </a:xfrm>
          <a:prstGeom prst="rect">
            <a:avLst/>
          </a:prstGeom>
        </p:spPr>
      </p:pic>
      <p:sp>
        <p:nvSpPr>
          <p:cNvPr id="9" name="TextBox 8">
            <a:extLst>
              <a:ext uri="{FF2B5EF4-FFF2-40B4-BE49-F238E27FC236}">
                <a16:creationId xmlns="" xmlns:a16="http://schemas.microsoft.com/office/drawing/2014/main" id="{58636D67-94A3-1A42-8484-3B52F4C5364C}"/>
              </a:ext>
            </a:extLst>
          </p:cNvPr>
          <p:cNvSpPr txBox="1"/>
          <p:nvPr/>
        </p:nvSpPr>
        <p:spPr>
          <a:xfrm>
            <a:off x="2199409" y="2343150"/>
            <a:ext cx="7793182" cy="1754326"/>
          </a:xfrm>
          <a:prstGeom prst="rect">
            <a:avLst/>
          </a:prstGeom>
          <a:noFill/>
        </p:spPr>
        <p:txBody>
          <a:bodyPr wrap="square" rtlCol="0">
            <a:spAutoFit/>
          </a:bodyPr>
          <a:lstStyle/>
          <a:p>
            <a:pPr algn="ctr"/>
            <a:r>
              <a:rPr lang="en-US" sz="3000" b="1" dirty="0">
                <a:latin typeface="Times New Roman" panose="02020603050405020304" pitchFamily="18" charset="0"/>
                <a:cs typeface="Times New Roman" panose="02020603050405020304" pitchFamily="18" charset="0"/>
              </a:rPr>
              <a:t>A young man thrown into prison for 13 years and surfaced Governor of Egypt.</a:t>
            </a:r>
          </a:p>
          <a:p>
            <a:pPr algn="ctr"/>
            <a:r>
              <a:rPr lang="en-US" sz="3000" b="1" dirty="0">
                <a:latin typeface="Times New Roman" panose="02020603050405020304" pitchFamily="18" charset="0"/>
                <a:cs typeface="Times New Roman" panose="02020603050405020304" pitchFamily="18" charset="0"/>
              </a:rPr>
              <a:t>A story of attitude and forgiveness.</a:t>
            </a:r>
          </a:p>
          <a:p>
            <a:endParaRPr lang="en-US" dirty="0"/>
          </a:p>
        </p:txBody>
      </p:sp>
      <p:sp>
        <p:nvSpPr>
          <p:cNvPr id="10" name="TextBox 9">
            <a:extLst>
              <a:ext uri="{FF2B5EF4-FFF2-40B4-BE49-F238E27FC236}">
                <a16:creationId xmlns="" xmlns:a16="http://schemas.microsoft.com/office/drawing/2014/main" id="{FA24ACF0-B13A-AE4F-AA49-DBDE3C7F5E52}"/>
              </a:ext>
            </a:extLst>
          </p:cNvPr>
          <p:cNvSpPr txBox="1"/>
          <p:nvPr/>
        </p:nvSpPr>
        <p:spPr>
          <a:xfrm>
            <a:off x="5385642" y="3805088"/>
            <a:ext cx="1420716"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Class 8</a:t>
            </a:r>
          </a:p>
        </p:txBody>
      </p:sp>
      <p:pic>
        <p:nvPicPr>
          <p:cNvPr id="1026" name="Picture 2" descr="white wooden window frame in grayscale">
            <a:extLst>
              <a:ext uri="{FF2B5EF4-FFF2-40B4-BE49-F238E27FC236}">
                <a16:creationId xmlns="" xmlns:a16="http://schemas.microsoft.com/office/drawing/2014/main" id="{5C24AE13-80A5-5C44-8BA6-D6291E231A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742" y="3837965"/>
            <a:ext cx="4272133" cy="29392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nd because of his unwavering faith in God, Joseph received honour and respect all the rest of his life. And if we today meet trial and trouble with the same trust and obedience to God, we can look forward with great expectations to that wonderful day of our reward. 1 Corinthians 2:9. – Slide 41">
            <a:extLst>
              <a:ext uri="{FF2B5EF4-FFF2-40B4-BE49-F238E27FC236}">
                <a16:creationId xmlns="" xmlns:a16="http://schemas.microsoft.com/office/drawing/2014/main" id="{771BF856-3859-CE4A-A3F4-F1AA6E87AC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9125" y="3807933"/>
            <a:ext cx="4012345" cy="3009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141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t>
            </a:r>
          </a:p>
        </p:txBody>
      </p:sp>
      <p:sp>
        <p:nvSpPr>
          <p:cNvPr id="3" name="Content Placeholder 2"/>
          <p:cNvSpPr>
            <a:spLocks noGrp="1"/>
          </p:cNvSpPr>
          <p:nvPr>
            <p:ph idx="1"/>
          </p:nvPr>
        </p:nvSpPr>
        <p:spPr>
          <a:xfrm>
            <a:off x="1103312" y="1549831"/>
            <a:ext cx="10055468" cy="5129937"/>
          </a:xfrm>
        </p:spPr>
        <p:txBody>
          <a:bodyPr>
            <a:normAutofit/>
          </a:bodyPr>
          <a:lstStyle/>
          <a:p>
            <a:r>
              <a:rPr lang="en-US" sz="1000" dirty="0">
                <a:hlinkClick r:id="rId3"/>
              </a:rPr>
              <a:t>https://images.unsplash.com/photo-1605261508948-05d25be3ccc3?ixid=MnwxMjA3fDB8MHxzZWFyY2h8NTJ8fHByaXNvbnxlbnwwfHwwfHw%3D&amp;ixlib=rb-1.2.1&amp;auto=format&amp;fit=crop&amp;w=800&amp;q=60</a:t>
            </a:r>
            <a:endParaRPr lang="en-US" sz="1000" dirty="0"/>
          </a:p>
          <a:p>
            <a:r>
              <a:rPr lang="en-US" sz="1000" dirty="0">
                <a:hlinkClick r:id="rId4"/>
              </a:rPr>
              <a:t>https://media.freebibleimages.org/stories/FB_Moody_Joseph/overview-thumbnails/041-moody-joseph.jpg?1613597258</a:t>
            </a:r>
            <a:endParaRPr lang="en-US" sz="1000" dirty="0"/>
          </a:p>
          <a:p>
            <a:r>
              <a:rPr lang="en-US" sz="1000" dirty="0">
                <a:hlinkClick r:id="rId5"/>
              </a:rPr>
              <a:t>https://media.freebibleimages.org/stories/FB_Moody_Joseph/overview-thumbnails/034-moody-joseph.jpg?1613597257</a:t>
            </a:r>
            <a:endParaRPr lang="en-US" sz="1000" dirty="0"/>
          </a:p>
          <a:p>
            <a:r>
              <a:rPr lang="en-US" sz="1000" dirty="0">
                <a:hlinkClick r:id="rId6"/>
              </a:rPr>
              <a:t>https://media.freebibleimages.org/stories/FB_Moody_Joseph/overview-thumbnails/027-moody-joseph.jpg?1613597256</a:t>
            </a:r>
            <a:endParaRPr lang="en-US" sz="1000" dirty="0"/>
          </a:p>
          <a:p>
            <a:r>
              <a:rPr lang="en-US" sz="1000" dirty="0">
                <a:hlinkClick r:id="rId7"/>
              </a:rPr>
              <a:t>https://images.unsplash.com/photo-1520756977789-ebed5554fb70?ixlib=rb-1.2.1&amp;ixid=MnwxMjA3fDB8MHxzZWFyY2h8MXx8ZWF0aW5nJTIwZGlubmVyfGVufDB8fDB8fA%3D%3D&amp;auto=format&amp;fit=crop&amp;w=800&amp;q=60</a:t>
            </a:r>
            <a:endParaRPr lang="en-US" sz="1000" dirty="0"/>
          </a:p>
          <a:p>
            <a:r>
              <a:rPr lang="en-US" sz="1000" dirty="0">
                <a:hlinkClick r:id="rId8"/>
              </a:rPr>
              <a:t>https://media.freebibleimages.org/stories/FB_Moody_Joseph/overview-thumbnails/037-moody-joseph.jpg?1613597258</a:t>
            </a:r>
            <a:endParaRPr lang="en-US" sz="1000" dirty="0"/>
          </a:p>
          <a:p>
            <a:r>
              <a:rPr lang="en-US" sz="1000" dirty="0">
                <a:hlinkClick r:id="rId9"/>
              </a:rPr>
              <a:t>https://media.freebibleimages.org/stories/FB_Joseph_Brothers_Return/overview-images/014-joseph-brothers-return.jpg?1613594864</a:t>
            </a:r>
            <a:endParaRPr lang="en-US" sz="1000" dirty="0"/>
          </a:p>
          <a:p>
            <a:pPr marL="0" indent="0">
              <a:buNone/>
            </a:pPr>
            <a:endParaRPr lang="en-US" sz="1000" dirty="0"/>
          </a:p>
        </p:txBody>
      </p:sp>
    </p:spTree>
    <p:extLst>
      <p:ext uri="{BB962C8B-B14F-4D97-AF65-F5344CB8AC3E}">
        <p14:creationId xmlns:p14="http://schemas.microsoft.com/office/powerpoint/2010/main" val="2917049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5F6364-D2ED-BD43-80B3-BB466E8C3979}"/>
              </a:ext>
            </a:extLst>
          </p:cNvPr>
          <p:cNvSpPr>
            <a:spLocks noGrp="1"/>
          </p:cNvSpPr>
          <p:nvPr>
            <p:ph type="title"/>
          </p:nvPr>
        </p:nvSpPr>
        <p:spPr>
          <a:xfrm>
            <a:off x="1393638" y="2728735"/>
            <a:ext cx="9404723" cy="1400530"/>
          </a:xfrm>
        </p:spPr>
        <p:txBody>
          <a:bodyPr/>
          <a:lstStyle/>
          <a:p>
            <a:pPr algn="ctr"/>
            <a:r>
              <a:rPr lang="en-US" dirty="0"/>
              <a:t>Original Narrative</a:t>
            </a:r>
          </a:p>
        </p:txBody>
      </p:sp>
    </p:spTree>
    <p:extLst>
      <p:ext uri="{BB962C8B-B14F-4D97-AF65-F5344CB8AC3E}">
        <p14:creationId xmlns:p14="http://schemas.microsoft.com/office/powerpoint/2010/main" val="1024351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 xmlns:a16="http://schemas.microsoft.com/office/drawing/2014/main" id="{AA085689-791F-4B8F-9F30-12415B97D36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 xmlns:a16="http://schemas.microsoft.com/office/drawing/2014/main" id="{AA3FED7F-6821-47C0-A464-E9278B24129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 xmlns:a16="http://schemas.microsoft.com/office/drawing/2014/main" id="{8F54B2FB-3F54-4350-8D1B-F86D677CA7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 xmlns:a16="http://schemas.microsoft.com/office/drawing/2014/main" id="{561B34F5-88E5-4711-BC16-3005C29AD7C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 xmlns:a16="http://schemas.microsoft.com/office/drawing/2014/main" id="{4F3661D0-2268-4D3E-88BA-0647BCBE33A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1" name="Rectangle 80">
            <a:extLst>
              <a:ext uri="{FF2B5EF4-FFF2-40B4-BE49-F238E27FC236}">
                <a16:creationId xmlns="" xmlns:a16="http://schemas.microsoft.com/office/drawing/2014/main" id="{DDB56DB5-0324-4F79-9AB8-CB18C1DC8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3" name="Rectangle 82">
            <a:extLst>
              <a:ext uri="{FF2B5EF4-FFF2-40B4-BE49-F238E27FC236}">
                <a16:creationId xmlns="" xmlns:a16="http://schemas.microsoft.com/office/drawing/2014/main" id="{A4322390-8B58-46BE-88EB-D9FD30C08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Even when he was in chains, Joseph trusted the Lord. – Slide 40">
            <a:extLst>
              <a:ext uri="{FF2B5EF4-FFF2-40B4-BE49-F238E27FC236}">
                <a16:creationId xmlns="" xmlns:a16="http://schemas.microsoft.com/office/drawing/2014/main" id="{D9434B44-F80F-5944-9F0C-AE5BE260C2B4}"/>
              </a:ext>
            </a:extLst>
          </p:cNvPr>
          <p:cNvPicPr>
            <a:picLocks noChangeAspect="1" noChangeArrowheads="1"/>
          </p:cNvPicPr>
          <p:nvPr/>
        </p:nvPicPr>
        <p:blipFill rotWithShape="1">
          <a:blip r:embed="rId7">
            <a:alphaModFix amt="40000"/>
            <a:extLst>
              <a:ext uri="{28A0092B-C50C-407E-A947-70E740481C1C}">
                <a14:useLocalDpi xmlns:a14="http://schemas.microsoft.com/office/drawing/2010/main" val="0"/>
              </a:ext>
            </a:extLst>
          </a:blip>
          <a:srcRect t="18369" b="663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54955" y="1447800"/>
            <a:ext cx="8825658" cy="3329581"/>
          </a:xfrm>
        </p:spPr>
        <p:txBody>
          <a:bodyPr vert="horz" lIns="91440" tIns="45720" rIns="91440" bIns="45720" rtlCol="0" anchor="b">
            <a:normAutofit/>
          </a:bodyPr>
          <a:lstStyle/>
          <a:p>
            <a:pPr>
              <a:lnSpc>
                <a:spcPct val="90000"/>
              </a:lnSpc>
            </a:pPr>
            <a:r>
              <a:rPr lang="en-US" sz="7200" dirty="0">
                <a:solidFill>
                  <a:schemeClr val="tx1"/>
                </a:solidFill>
              </a:rPr>
              <a:t>Joseph “From a Dreamer to Governor”</a:t>
            </a:r>
          </a:p>
        </p:txBody>
      </p:sp>
      <p:sp>
        <p:nvSpPr>
          <p:cNvPr id="85" name="Rectangle 84">
            <a:extLst>
              <a:ext uri="{FF2B5EF4-FFF2-40B4-BE49-F238E27FC236}">
                <a16:creationId xmlns="" xmlns:a16="http://schemas.microsoft.com/office/drawing/2014/main" id="{C885E190-58DD-42DD-A4A8-401E15C92A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9420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 xmlns:a16="http://schemas.microsoft.com/office/drawing/2014/main" id="{AA085689-791F-4B8F-9F30-12415B97D36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 xmlns:a16="http://schemas.microsoft.com/office/drawing/2014/main" id="{AA3FED7F-6821-47C0-A464-E9278B24129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 xmlns:a16="http://schemas.microsoft.com/office/drawing/2014/main" id="{8F54B2FB-3F54-4350-8D1B-F86D677CA7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 xmlns:a16="http://schemas.microsoft.com/office/drawing/2014/main" id="{561B34F5-88E5-4711-BC16-3005C29AD7C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 xmlns:a16="http://schemas.microsoft.com/office/drawing/2014/main" id="{4F3661D0-2268-4D3E-88BA-0647BCBE33A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1" name="Rectangle 80">
            <a:extLst>
              <a:ext uri="{FF2B5EF4-FFF2-40B4-BE49-F238E27FC236}">
                <a16:creationId xmlns="" xmlns:a16="http://schemas.microsoft.com/office/drawing/2014/main" id="{DDB56DB5-0324-4F79-9AB8-CB18C1DC8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7701" y="1454964"/>
            <a:ext cx="3339281" cy="3308840"/>
          </a:xfrm>
        </p:spPr>
        <p:txBody>
          <a:bodyPr vert="horz" lIns="91440" tIns="45720" rIns="91440" bIns="45720" rtlCol="0" anchor="b">
            <a:normAutofit/>
          </a:bodyPr>
          <a:lstStyle/>
          <a:p>
            <a:pPr>
              <a:lnSpc>
                <a:spcPct val="90000"/>
              </a:lnSpc>
            </a:pPr>
            <a:r>
              <a:rPr lang="en-US" sz="2900"/>
              <a:t>The family runs out of food and Joseph’s brothers are forced to bring Benjamin back to Egypt with them </a:t>
            </a:r>
          </a:p>
        </p:txBody>
      </p:sp>
      <p:pic>
        <p:nvPicPr>
          <p:cNvPr id="3074" name="Picture 2" descr="And famine came. In every land, fields and pastures were scorched under the hot sun. There was no food anywhere for the cattle or for the people. And Joseph’s bothers in Canaan were hungry along with the rest. – Slide 34">
            <a:extLst>
              <a:ext uri="{FF2B5EF4-FFF2-40B4-BE49-F238E27FC236}">
                <a16:creationId xmlns="" xmlns:a16="http://schemas.microsoft.com/office/drawing/2014/main" id="{D55B981C-35EA-5041-9049-94A7B0B59349}"/>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285" r="14067"/>
          <a:stretch/>
        </p:blipFill>
        <p:spPr bwMode="auto">
          <a:xfrm>
            <a:off x="4634682" y="10"/>
            <a:ext cx="7557319" cy="6857990"/>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a:extLst>
              <a:ext uri="{FF2B5EF4-FFF2-40B4-BE49-F238E27FC236}">
                <a16:creationId xmlns="" xmlns:a16="http://schemas.microsoft.com/office/drawing/2014/main" id="{C91B2AEB-9C03-4291-82DB-27D351F311F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69150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 xmlns:a16="http://schemas.microsoft.com/office/drawing/2014/main" id="{AA085689-791F-4B8F-9F30-12415B97D36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 xmlns:a16="http://schemas.microsoft.com/office/drawing/2014/main" id="{AA3FED7F-6821-47C0-A464-E9278B24129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 xmlns:a16="http://schemas.microsoft.com/office/drawing/2014/main" id="{8F54B2FB-3F54-4350-8D1B-F86D677CA7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 xmlns:a16="http://schemas.microsoft.com/office/drawing/2014/main" id="{561B34F5-88E5-4711-BC16-3005C29AD7C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 xmlns:a16="http://schemas.microsoft.com/office/drawing/2014/main" id="{4F3661D0-2268-4D3E-88BA-0647BCBE33A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1" name="Rectangle 80">
            <a:extLst>
              <a:ext uri="{FF2B5EF4-FFF2-40B4-BE49-F238E27FC236}">
                <a16:creationId xmlns="" xmlns:a16="http://schemas.microsoft.com/office/drawing/2014/main" id="{DDB56DB5-0324-4F79-9AB8-CB18C1DC8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742112" y="1454963"/>
            <a:ext cx="4802187" cy="3308380"/>
          </a:xfrm>
        </p:spPr>
        <p:txBody>
          <a:bodyPr vert="horz" lIns="91440" tIns="45720" rIns="91440" bIns="45720" rtlCol="0" anchor="b">
            <a:normAutofit/>
          </a:bodyPr>
          <a:lstStyle/>
          <a:p>
            <a:pPr>
              <a:lnSpc>
                <a:spcPct val="90000"/>
              </a:lnSpc>
            </a:pPr>
            <a:r>
              <a:rPr lang="en-US" sz="3400"/>
              <a:t>Jacob makes the brothers bring some presents with them for Joseph along with their brother</a:t>
            </a:r>
          </a:p>
        </p:txBody>
      </p:sp>
      <p:pic>
        <p:nvPicPr>
          <p:cNvPr id="4098" name="Picture 2" descr="For twenty pieces of silver they sold him as a slave. Now the traders would take him far away. The brothers thought they would never see Joseph again. – Slide 27">
            <a:extLst>
              <a:ext uri="{FF2B5EF4-FFF2-40B4-BE49-F238E27FC236}">
                <a16:creationId xmlns="" xmlns:a16="http://schemas.microsoft.com/office/drawing/2014/main" id="{F4316C49-DA2B-A44D-AB58-59BD6E5EE15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1486" r="15538"/>
          <a:stretch/>
        </p:blipFill>
        <p:spPr bwMode="auto">
          <a:xfrm>
            <a:off x="607848" y="609601"/>
            <a:ext cx="5486561" cy="5638797"/>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880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 xmlns:a16="http://schemas.microsoft.com/office/drawing/2014/main" id="{AA085689-791F-4B8F-9F30-12415B97D36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 xmlns:a16="http://schemas.microsoft.com/office/drawing/2014/main" id="{AA3FED7F-6821-47C0-A464-E9278B24129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 xmlns:a16="http://schemas.microsoft.com/office/drawing/2014/main" id="{8F54B2FB-3F54-4350-8D1B-F86D677CA7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 xmlns:a16="http://schemas.microsoft.com/office/drawing/2014/main" id="{561B34F5-88E5-4711-BC16-3005C29AD7C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 xmlns:a16="http://schemas.microsoft.com/office/drawing/2014/main" id="{4F3661D0-2268-4D3E-88BA-0647BCBE33A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1" name="Rectangle 80">
            <a:extLst>
              <a:ext uri="{FF2B5EF4-FFF2-40B4-BE49-F238E27FC236}">
                <a16:creationId xmlns="" xmlns:a16="http://schemas.microsoft.com/office/drawing/2014/main" id="{DDB56DB5-0324-4F79-9AB8-CB18C1DC8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201839" y="1454964"/>
            <a:ext cx="3342460" cy="3308840"/>
          </a:xfrm>
        </p:spPr>
        <p:txBody>
          <a:bodyPr vert="horz" lIns="91440" tIns="45720" rIns="91440" bIns="45720" rtlCol="0" anchor="b">
            <a:normAutofit/>
          </a:bodyPr>
          <a:lstStyle/>
          <a:p>
            <a:pPr>
              <a:lnSpc>
                <a:spcPct val="90000"/>
              </a:lnSpc>
            </a:pPr>
            <a:r>
              <a:rPr lang="en-US" sz="3300"/>
              <a:t>Joseph brought his brothers into his house to dine with them, but the brothers were scared</a:t>
            </a:r>
          </a:p>
        </p:txBody>
      </p:sp>
      <p:pic>
        <p:nvPicPr>
          <p:cNvPr id="5122" name="Picture 2" descr="person in front of table with salsa dish">
            <a:extLst>
              <a:ext uri="{FF2B5EF4-FFF2-40B4-BE49-F238E27FC236}">
                <a16:creationId xmlns="" xmlns:a16="http://schemas.microsoft.com/office/drawing/2014/main" id="{EB08CA8A-7596-294B-981E-E08B4C81ECF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198" r="24275" b="-1"/>
          <a:stretch/>
        </p:blipFill>
        <p:spPr bwMode="auto">
          <a:xfrm>
            <a:off x="-1" y="10"/>
            <a:ext cx="755414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757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 xmlns:a16="http://schemas.microsoft.com/office/drawing/2014/main" id="{AA085689-791F-4B8F-9F30-12415B97D36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 xmlns:a16="http://schemas.microsoft.com/office/drawing/2014/main" id="{AA3FED7F-6821-47C0-A464-E9278B24129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 xmlns:a16="http://schemas.microsoft.com/office/drawing/2014/main" id="{8F54B2FB-3F54-4350-8D1B-F86D677CA7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 xmlns:a16="http://schemas.microsoft.com/office/drawing/2014/main" id="{561B34F5-88E5-4711-BC16-3005C29AD7C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 xmlns:a16="http://schemas.microsoft.com/office/drawing/2014/main" id="{4F3661D0-2268-4D3E-88BA-0647BCBE33A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1" name="Rectangle 80">
            <a:extLst>
              <a:ext uri="{FF2B5EF4-FFF2-40B4-BE49-F238E27FC236}">
                <a16:creationId xmlns="" xmlns:a16="http://schemas.microsoft.com/office/drawing/2014/main" id="{DDB56DB5-0324-4F79-9AB8-CB18C1DC8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201837" y="1454963"/>
            <a:ext cx="3342462" cy="3308380"/>
          </a:xfrm>
        </p:spPr>
        <p:txBody>
          <a:bodyPr vert="horz" lIns="91440" tIns="45720" rIns="91440" bIns="45720" rtlCol="0" anchor="b">
            <a:normAutofit/>
          </a:bodyPr>
          <a:lstStyle/>
          <a:p>
            <a:pPr>
              <a:lnSpc>
                <a:spcPct val="90000"/>
              </a:lnSpc>
            </a:pPr>
            <a:r>
              <a:rPr lang="en-US" sz="2900"/>
              <a:t>Joseph asked his brothers not to be afraid and then asked them about their father and his health</a:t>
            </a:r>
          </a:p>
        </p:txBody>
      </p:sp>
      <p:pic>
        <p:nvPicPr>
          <p:cNvPr id="6146" name="Picture 2" descr="And when Joseph finally told his brothers who he was, and forgave them for the way they had treated him, the brothers could see that Joseph was blessed because he obeyed God. But this was not something that had happened overnight. Joseph’s whole life had led up to this. – Slide 37">
            <a:extLst>
              <a:ext uri="{FF2B5EF4-FFF2-40B4-BE49-F238E27FC236}">
                <a16:creationId xmlns="" xmlns:a16="http://schemas.microsoft.com/office/drawing/2014/main" id="{490AB180-C301-A54F-AF28-0A25EA684FA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7609"/>
          <a:stretch/>
        </p:blipFill>
        <p:spPr bwMode="auto">
          <a:xfrm>
            <a:off x="607848" y="609601"/>
            <a:ext cx="6946288" cy="5638797"/>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964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 xmlns:a16="http://schemas.microsoft.com/office/drawing/2014/main" id="{AA085689-791F-4B8F-9F30-12415B97D36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 xmlns:a16="http://schemas.microsoft.com/office/drawing/2014/main" id="{AA3FED7F-6821-47C0-A464-E9278B24129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 xmlns:a16="http://schemas.microsoft.com/office/drawing/2014/main" id="{8F54B2FB-3F54-4350-8D1B-F86D677CA7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 xmlns:a16="http://schemas.microsoft.com/office/drawing/2014/main" id="{561B34F5-88E5-4711-BC16-3005C29AD7C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 xmlns:a16="http://schemas.microsoft.com/office/drawing/2014/main" id="{4F3661D0-2268-4D3E-88BA-0647BCBE33A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1" name="Rectangle 80">
            <a:extLst>
              <a:ext uri="{FF2B5EF4-FFF2-40B4-BE49-F238E27FC236}">
                <a16:creationId xmlns="" xmlns:a16="http://schemas.microsoft.com/office/drawing/2014/main" id="{DDB56DB5-0324-4F79-9AB8-CB18C1DC8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7701" y="1454964"/>
            <a:ext cx="4799009" cy="3308840"/>
          </a:xfrm>
        </p:spPr>
        <p:txBody>
          <a:bodyPr vert="horz" lIns="91440" tIns="45720" rIns="91440" bIns="45720" rtlCol="0" anchor="b">
            <a:normAutofit/>
          </a:bodyPr>
          <a:lstStyle/>
          <a:p>
            <a:pPr>
              <a:lnSpc>
                <a:spcPct val="90000"/>
              </a:lnSpc>
            </a:pPr>
            <a:r>
              <a:rPr lang="en-US" sz="3400"/>
              <a:t>Joseph wept because his missed his brother and made sure that Benjamin was served 5 times as much as anyone else</a:t>
            </a:r>
          </a:p>
        </p:txBody>
      </p:sp>
      <p:pic>
        <p:nvPicPr>
          <p:cNvPr id="7170" name="Picture 2" descr="FreeBibleimages :: Joseph&amp;#39;s brothers return to Egypt :: Joseph&amp;#39;s brothers  return to Egypt with Benjamin (Genesis 43:1 - 45:15)">
            <a:extLst>
              <a:ext uri="{FF2B5EF4-FFF2-40B4-BE49-F238E27FC236}">
                <a16:creationId xmlns="" xmlns:a16="http://schemas.microsoft.com/office/drawing/2014/main" id="{6272FE0A-F58F-8B46-A553-CF269227929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1342" r="21973"/>
          <a:stretch/>
        </p:blipFill>
        <p:spPr bwMode="auto">
          <a:xfrm>
            <a:off x="6094411" y="10"/>
            <a:ext cx="6097590" cy="6857990"/>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a:extLst>
              <a:ext uri="{FF2B5EF4-FFF2-40B4-BE49-F238E27FC236}">
                <a16:creationId xmlns="" xmlns:a16="http://schemas.microsoft.com/office/drawing/2014/main" id="{DF64BFF2-5083-4FD7-81B8-7680619A87F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74666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solidFill>
                  <a:schemeClr val="tx1"/>
                </a:solidFill>
              </a:rPr>
              <a:t> Group Discussion</a:t>
            </a:r>
            <a:endParaRPr lang="en-US" dirty="0"/>
          </a:p>
        </p:txBody>
      </p:sp>
      <p:sp>
        <p:nvSpPr>
          <p:cNvPr id="3" name="Content Placeholder 2"/>
          <p:cNvSpPr>
            <a:spLocks noGrp="1"/>
          </p:cNvSpPr>
          <p:nvPr>
            <p:ph idx="1"/>
          </p:nvPr>
        </p:nvSpPr>
        <p:spPr>
          <a:xfrm>
            <a:off x="646111" y="1555962"/>
            <a:ext cx="8946541" cy="4195481"/>
          </a:xfrm>
        </p:spPr>
        <p:txBody>
          <a:bodyPr>
            <a:normAutofit fontScale="92500" lnSpcReduction="10000"/>
          </a:bodyPr>
          <a:lstStyle/>
          <a:p>
            <a:pPr marL="0" indent="0">
              <a:buNone/>
            </a:pPr>
            <a:r>
              <a:rPr lang="en-US" dirty="0"/>
              <a:t>1. Jacob sent his son Benjamin back with his brothers to buy food.  Why?</a:t>
            </a:r>
          </a:p>
          <a:p>
            <a:pPr marL="0" indent="0">
              <a:buNone/>
            </a:pPr>
            <a:endParaRPr lang="en-US" dirty="0"/>
          </a:p>
          <a:p>
            <a:pPr marL="0" indent="0">
              <a:buNone/>
            </a:pPr>
            <a:r>
              <a:rPr lang="en-US" dirty="0"/>
              <a:t>2. Why were Joseph’s brothers so afraid ? </a:t>
            </a:r>
          </a:p>
          <a:p>
            <a:pPr marL="0" indent="0">
              <a:buNone/>
            </a:pPr>
            <a:endParaRPr lang="en-US" dirty="0"/>
          </a:p>
          <a:p>
            <a:pPr marL="0" indent="0">
              <a:buNone/>
            </a:pPr>
            <a:r>
              <a:rPr lang="en-US" dirty="0"/>
              <a:t>3. Does guilt make you afraid of the powers that be?</a:t>
            </a:r>
          </a:p>
          <a:p>
            <a:pPr marL="0" indent="0">
              <a:buNone/>
            </a:pPr>
            <a:r>
              <a:rPr lang="en-US" dirty="0"/>
              <a:t> </a:t>
            </a:r>
          </a:p>
          <a:p>
            <a:pPr marL="0" indent="0">
              <a:buNone/>
            </a:pPr>
            <a:r>
              <a:rPr lang="en-US" dirty="0"/>
              <a:t>4. Joseph cried again.  What do you think was going through his mind?</a:t>
            </a:r>
          </a:p>
          <a:p>
            <a:pPr marL="0" indent="0">
              <a:buNone/>
            </a:pPr>
            <a:r>
              <a:rPr lang="en-US" dirty="0"/>
              <a:t> </a:t>
            </a:r>
          </a:p>
          <a:p>
            <a:pPr marL="0" indent="0">
              <a:buNone/>
            </a:pPr>
            <a:r>
              <a:rPr lang="en-US" dirty="0"/>
              <a:t>5. The Egyptians and the Hebrews would not sit at the same table together.  Do you see the smallness of men’s minds even thousands of years ago with their prejudices? </a:t>
            </a:r>
          </a:p>
          <a:p>
            <a:pPr marL="0" indent="0">
              <a:buNone/>
            </a:pPr>
            <a:endParaRPr lang="en-US" dirty="0"/>
          </a:p>
        </p:txBody>
      </p:sp>
    </p:spTree>
    <p:extLst>
      <p:ext uri="{BB962C8B-B14F-4D97-AF65-F5344CB8AC3E}">
        <p14:creationId xmlns:p14="http://schemas.microsoft.com/office/powerpoint/2010/main" val="1746627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Group Discussion</a:t>
            </a:r>
          </a:p>
        </p:txBody>
      </p:sp>
      <p:sp>
        <p:nvSpPr>
          <p:cNvPr id="7" name="Content Placeholder 2">
            <a:extLst>
              <a:ext uri="{FF2B5EF4-FFF2-40B4-BE49-F238E27FC236}">
                <a16:creationId xmlns="" xmlns:a16="http://schemas.microsoft.com/office/drawing/2014/main" id="{36B16459-4A18-FA43-962A-A39299FE02FF}"/>
              </a:ext>
            </a:extLst>
          </p:cNvPr>
          <p:cNvSpPr>
            <a:spLocks noGrp="1"/>
          </p:cNvSpPr>
          <p:nvPr>
            <p:ph idx="1"/>
          </p:nvPr>
        </p:nvSpPr>
        <p:spPr>
          <a:xfrm>
            <a:off x="646111" y="1555962"/>
            <a:ext cx="8946541" cy="4195481"/>
          </a:xfrm>
        </p:spPr>
        <p:txBody>
          <a:bodyPr>
            <a:normAutofit fontScale="92500" lnSpcReduction="20000"/>
          </a:bodyPr>
          <a:lstStyle/>
          <a:p>
            <a:pPr marL="0" indent="0">
              <a:buNone/>
            </a:pPr>
            <a:r>
              <a:rPr lang="en-US" dirty="0"/>
              <a:t>6. When you look through God’s eyes how should those prejudices change?</a:t>
            </a:r>
          </a:p>
          <a:p>
            <a:pPr marL="0" indent="0">
              <a:buNone/>
            </a:pPr>
            <a:r>
              <a:rPr lang="en-US" dirty="0"/>
              <a:t> </a:t>
            </a:r>
          </a:p>
          <a:p>
            <a:pPr marL="0" indent="0">
              <a:buNone/>
            </a:pPr>
            <a:r>
              <a:rPr lang="en-US" dirty="0"/>
              <a:t>7. Do you think that the brothers suspected anything at this point?</a:t>
            </a:r>
          </a:p>
          <a:p>
            <a:pPr marL="0" indent="0">
              <a:buNone/>
            </a:pPr>
            <a:r>
              <a:rPr lang="en-US" dirty="0"/>
              <a:t> </a:t>
            </a:r>
          </a:p>
          <a:p>
            <a:pPr marL="0" indent="0">
              <a:buNone/>
            </a:pPr>
            <a:r>
              <a:rPr lang="en-US" dirty="0"/>
              <a:t>8. Why couldn’t the brothers recognize Joseph? (Egyptian makeup)</a:t>
            </a:r>
          </a:p>
          <a:p>
            <a:pPr marL="0" indent="0">
              <a:buNone/>
            </a:pPr>
            <a:r>
              <a:rPr lang="en-US" dirty="0"/>
              <a:t> </a:t>
            </a:r>
          </a:p>
          <a:p>
            <a:pPr marL="0" indent="0">
              <a:buNone/>
            </a:pPr>
            <a:r>
              <a:rPr lang="en-US" dirty="0"/>
              <a:t>9. Joseph put a lot of thought in how he would handle this situation.  Why is it important not to react with your emotions when confronted with a difficult situation?</a:t>
            </a:r>
          </a:p>
          <a:p>
            <a:pPr marL="0" indent="0">
              <a:buNone/>
            </a:pPr>
            <a:r>
              <a:rPr lang="en-US" dirty="0"/>
              <a:t> </a:t>
            </a:r>
          </a:p>
          <a:p>
            <a:pPr marL="0" indent="0">
              <a:buNone/>
            </a:pPr>
            <a:r>
              <a:rPr lang="en-US" dirty="0"/>
              <a:t>10. What should you do to not react?</a:t>
            </a:r>
          </a:p>
          <a:p>
            <a:pPr marL="0" indent="0">
              <a:buNone/>
            </a:pPr>
            <a:endParaRPr lang="en-US" dirty="0"/>
          </a:p>
        </p:txBody>
      </p:sp>
    </p:spTree>
    <p:extLst>
      <p:ext uri="{BB962C8B-B14F-4D97-AF65-F5344CB8AC3E}">
        <p14:creationId xmlns:p14="http://schemas.microsoft.com/office/powerpoint/2010/main" val="12081317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2277</TotalTime>
  <Words>499</Words>
  <Application>Microsoft Office PowerPoint</Application>
  <PresentationFormat>Widescreen</PresentationFormat>
  <Paragraphs>151</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Century Gothic</vt:lpstr>
      <vt:lpstr>Times New Roman</vt:lpstr>
      <vt:lpstr>Wingdings 3</vt:lpstr>
      <vt:lpstr>Ion</vt:lpstr>
      <vt:lpstr>‘Joseph the Dreamer’</vt:lpstr>
      <vt:lpstr>Joseph “From a Dreamer to Governor”</vt:lpstr>
      <vt:lpstr>The family runs out of food and Joseph’s brothers are forced to bring Benjamin back to Egypt with them </vt:lpstr>
      <vt:lpstr>Jacob makes the brothers bring some presents with them for Joseph along with their brother</vt:lpstr>
      <vt:lpstr>Joseph brought his brothers into his house to dine with them, but the brothers were scared</vt:lpstr>
      <vt:lpstr>Joseph asked his brothers not to be afraid and then asked them about their father and his health</vt:lpstr>
      <vt:lpstr>Joseph wept because his missed his brother and made sure that Benjamin was served 5 times as much as anyone else</vt:lpstr>
      <vt:lpstr> Group Discussion</vt:lpstr>
      <vt:lpstr>Group Discussion</vt:lpstr>
      <vt:lpstr>References </vt:lpstr>
      <vt:lpstr>Original Narrative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Fear and control: The link</dc:title>
  <dc:creator>Mila Daives</dc:creator>
  <cp:lastModifiedBy>CHERYL LANGFORD</cp:lastModifiedBy>
  <cp:revision>74</cp:revision>
  <dcterms:created xsi:type="dcterms:W3CDTF">2020-11-11T19:34:22Z</dcterms:created>
  <dcterms:modified xsi:type="dcterms:W3CDTF">2021-11-25T23:24:19Z</dcterms:modified>
</cp:coreProperties>
</file>