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3"/>
  </p:notesMasterIdLst>
  <p:sldIdLst>
    <p:sldId id="256" r:id="rId2"/>
    <p:sldId id="261" r:id="rId3"/>
    <p:sldId id="262" r:id="rId4"/>
    <p:sldId id="263" r:id="rId5"/>
    <p:sldId id="264" r:id="rId6"/>
    <p:sldId id="265" r:id="rId7"/>
    <p:sldId id="266" r:id="rId8"/>
    <p:sldId id="269" r:id="rId9"/>
    <p:sldId id="275"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59" autoAdjust="0"/>
    <p:restoredTop sz="86435" autoAdjust="0"/>
  </p:normalViewPr>
  <p:slideViewPr>
    <p:cSldViewPr snapToGrid="0">
      <p:cViewPr varScale="1">
        <p:scale>
          <a:sx n="54" d="100"/>
          <a:sy n="54" d="100"/>
        </p:scale>
        <p:origin x="106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74"/>
    </p:cViewPr>
  </p:sorterViewPr>
  <p:notesViewPr>
    <p:cSldViewPr snapToGrid="0">
      <p:cViewPr>
        <p:scale>
          <a:sx n="105" d="100"/>
          <a:sy n="105" d="100"/>
        </p:scale>
        <p:origin x="1800" y="-4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40517-3E13-461E-9CBE-46B6044970F8}" type="datetimeFigureOut">
              <a:rPr lang="en-US" smtClean="0"/>
              <a:t>11/25/2021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1BD87-A954-4C4C-9720-F9E57D637882}" type="slidenum">
              <a:rPr lang="en-US" smtClean="0"/>
              <a:t>‹#›</a:t>
            </a:fld>
            <a:endParaRPr lang="en-US" dirty="0"/>
          </a:p>
        </p:txBody>
      </p:sp>
    </p:spTree>
    <p:extLst>
      <p:ext uri="{BB962C8B-B14F-4D97-AF65-F5344CB8AC3E}">
        <p14:creationId xmlns:p14="http://schemas.microsoft.com/office/powerpoint/2010/main" val="388631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Narration</a:t>
            </a:r>
            <a:r>
              <a:rPr lang="en-US" sz="1200" b="1" kern="1200" dirty="0" smtClean="0">
                <a:solidFill>
                  <a:schemeClr val="tx1"/>
                </a:solidFill>
                <a:effectLst/>
                <a:latin typeface="+mn-lt"/>
                <a:ea typeface="+mn-ea"/>
                <a:cs typeface="+mn-cs"/>
              </a:rPr>
              <a:t>: Bible Study 3</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1</a:t>
            </a:fld>
            <a:endParaRPr lang="en-US" dirty="0"/>
          </a:p>
        </p:txBody>
      </p:sp>
    </p:spTree>
    <p:extLst>
      <p:ext uri="{BB962C8B-B14F-4D97-AF65-F5344CB8AC3E}">
        <p14:creationId xmlns:p14="http://schemas.microsoft.com/office/powerpoint/2010/main" val="208331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JOSEPH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A DREAMER TO GOVENOR”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Text Genesis 39: 1-23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Joseph is tempted to sin</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Joseph was brought down to Egypt and Potiphar, an officer in Pharaoh’s army, captain of the guard, an Egyptian, bought him of the hand of the Ishmaelite’s, which had brought him down.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 Lord was with Joseph, and he was a prosperous man, and he was in the house of his master the Egyptian.</a:t>
            </a:r>
          </a:p>
          <a:p>
            <a:r>
              <a:rPr lang="en-US" sz="1200" kern="1200" dirty="0">
                <a:solidFill>
                  <a:schemeClr val="tx1"/>
                </a:solidFill>
                <a:effectLst/>
                <a:latin typeface="+mn-lt"/>
                <a:ea typeface="+mn-ea"/>
                <a:cs typeface="+mn-cs"/>
              </a:rPr>
              <a:t>And Potiphar saw that the Lord was with the man, and that the Lord made all that he did to prosper in his hands.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Joseph found grace in his sight, and he served him and he made him overseer over all of his house and all that he put into his hand.</a:t>
            </a:r>
          </a:p>
          <a:p>
            <a:r>
              <a:rPr lang="en-US" sz="1200" kern="1200" dirty="0">
                <a:solidFill>
                  <a:schemeClr val="tx1"/>
                </a:solidFill>
                <a:effectLst/>
                <a:latin typeface="+mn-lt"/>
                <a:ea typeface="+mn-ea"/>
                <a:cs typeface="+mn-cs"/>
              </a:rPr>
              <a:t>And the Lord blessed the Egyptians house for Joseph’s sake, and the blessing of the Lord was upon all that he had in the house, and in the field.</a:t>
            </a:r>
          </a:p>
          <a:p>
            <a:r>
              <a:rPr lang="en-US" sz="1200" kern="1200" dirty="0">
                <a:solidFill>
                  <a:schemeClr val="tx1"/>
                </a:solidFill>
                <a:effectLst/>
                <a:latin typeface="+mn-lt"/>
                <a:ea typeface="+mn-ea"/>
                <a:cs typeface="+mn-cs"/>
              </a:rPr>
              <a:t>And he left Joseph in charge of everything, and he didn’t even what he had or didn’t have, he trusted Joseph so much. And Joseph was a goodly person and well </a:t>
            </a:r>
            <a:r>
              <a:rPr lang="en-US" sz="1200" kern="1200" dirty="0" err="1">
                <a:solidFill>
                  <a:schemeClr val="tx1"/>
                </a:solidFill>
                <a:effectLst/>
                <a:latin typeface="+mn-lt"/>
                <a:ea typeface="+mn-ea"/>
                <a:cs typeface="+mn-cs"/>
              </a:rPr>
              <a:t>favoured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it came to pass that after a while that his master’s wife cast her eyes upon Joseph, and said come and lie with me. </a:t>
            </a:r>
          </a:p>
          <a:p>
            <a:r>
              <a:rPr lang="en-US" sz="1200" kern="1200" dirty="0">
                <a:solidFill>
                  <a:schemeClr val="tx1"/>
                </a:solidFill>
                <a:effectLst/>
                <a:latin typeface="+mn-lt"/>
                <a:ea typeface="+mn-ea"/>
                <a:cs typeface="+mn-cs"/>
              </a:rPr>
              <a:t>But he refused and said unto his master’s wife, Behold my master has </a:t>
            </a:r>
            <a:r>
              <a:rPr lang="en-US" sz="1200" kern="1200" dirty="0" err="1">
                <a:solidFill>
                  <a:schemeClr val="tx1"/>
                </a:solidFill>
                <a:effectLst/>
                <a:latin typeface="+mn-lt"/>
                <a:ea typeface="+mn-ea"/>
                <a:cs typeface="+mn-cs"/>
              </a:rPr>
              <a:t>commited</a:t>
            </a:r>
            <a:r>
              <a:rPr lang="en-US" sz="1200" kern="1200" dirty="0">
                <a:solidFill>
                  <a:schemeClr val="tx1"/>
                </a:solidFill>
                <a:effectLst/>
                <a:latin typeface="+mn-lt"/>
                <a:ea typeface="+mn-ea"/>
                <a:cs typeface="+mn-cs"/>
              </a:rPr>
              <a:t> all that he has in his house to me. </a:t>
            </a:r>
          </a:p>
          <a:p>
            <a:r>
              <a:rPr lang="en-US" sz="1200" kern="1200" dirty="0">
                <a:solidFill>
                  <a:schemeClr val="tx1"/>
                </a:solidFill>
                <a:effectLst/>
                <a:latin typeface="+mn-lt"/>
                <a:ea typeface="+mn-ea"/>
                <a:cs typeface="+mn-cs"/>
              </a:rPr>
              <a:t>There is none greater in this house than I. neither has he held anything back from me, except you, because you are his wife, then how can I do such wickedness and sin against God.</a:t>
            </a:r>
          </a:p>
          <a:p>
            <a:r>
              <a:rPr lang="en-US" sz="1200" kern="1200" dirty="0">
                <a:solidFill>
                  <a:schemeClr val="tx1"/>
                </a:solidFill>
                <a:effectLst/>
                <a:latin typeface="+mn-lt"/>
                <a:ea typeface="+mn-ea"/>
                <a:cs typeface="+mn-cs"/>
              </a:rPr>
              <a:t>And it came to pass, as she spoke to Joseph day by day, that he harkened not unto her , to lie with her, or to be with 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it came to pass as Joseph went into the house to do his work, and there was no one in the house except Joseph and </a:t>
            </a:r>
            <a:r>
              <a:rPr lang="en-US" sz="1200" kern="1200" dirty="0" err="1">
                <a:solidFill>
                  <a:schemeClr val="tx1"/>
                </a:solidFill>
                <a:effectLst/>
                <a:latin typeface="+mn-lt"/>
                <a:ea typeface="+mn-ea"/>
                <a:cs typeface="+mn-cs"/>
              </a:rPr>
              <a:t>Potiphars</a:t>
            </a:r>
            <a:r>
              <a:rPr lang="en-US" sz="1200" kern="1200" dirty="0">
                <a:solidFill>
                  <a:schemeClr val="tx1"/>
                </a:solidFill>
                <a:effectLst/>
                <a:latin typeface="+mn-lt"/>
                <a:ea typeface="+mn-ea"/>
                <a:cs typeface="+mn-cs"/>
              </a:rPr>
              <a:t> wife.  And she caught him by his garment saying come lie with me, and he ran and left his garment in her hands and he fled the house.</a:t>
            </a:r>
          </a:p>
          <a:p>
            <a:r>
              <a:rPr lang="en-US" sz="1200" kern="1200" dirty="0">
                <a:solidFill>
                  <a:schemeClr val="tx1"/>
                </a:solidFill>
                <a:effectLst/>
                <a:latin typeface="+mn-lt"/>
                <a:ea typeface="+mn-ea"/>
                <a:cs typeface="+mn-cs"/>
              </a:rPr>
              <a:t>And it came to pass as she saw that he had left his garment in her hand that she called unto the men of the house saying, see, he hath brought in a Hebrew to mock mem he came in to try and lie with me, and I cries with a loud voice.  And it came to pass that when he heard me screaming that he left his garment with me and fled and ran out of the house.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she took his garment and waited for her husband to come home.</a:t>
            </a:r>
          </a:p>
          <a:p>
            <a:r>
              <a:rPr lang="en-US" sz="1200" kern="1200" dirty="0">
                <a:solidFill>
                  <a:schemeClr val="tx1"/>
                </a:solidFill>
                <a:effectLst/>
                <a:latin typeface="+mn-lt"/>
                <a:ea typeface="+mn-ea"/>
                <a:cs typeface="+mn-cs"/>
              </a:rPr>
              <a:t>And she spoke unto him according to these words, The Hebrew servant that you brought into this house has mocked me and tried to lie with me and I screamed and he ran and left his garment with me.</a:t>
            </a:r>
          </a:p>
          <a:p>
            <a:r>
              <a:rPr lang="en-US" sz="1200" kern="1200" dirty="0">
                <a:solidFill>
                  <a:schemeClr val="tx1"/>
                </a:solidFill>
                <a:effectLst/>
                <a:latin typeface="+mn-lt"/>
                <a:ea typeface="+mn-ea"/>
                <a:cs typeface="+mn-cs"/>
              </a:rPr>
              <a:t>And it came to pass, when his master heard the words of his wife that his anger was kindled.  He was furious.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Joseph’s master took him, and out him in into the prison, a place where the King’s prisoners were bound and he was in prison.</a:t>
            </a:r>
          </a:p>
          <a:p>
            <a:r>
              <a:rPr lang="en-US" sz="1200" kern="1200" dirty="0">
                <a:solidFill>
                  <a:schemeClr val="tx1"/>
                </a:solidFill>
                <a:effectLst/>
                <a:latin typeface="+mn-lt"/>
                <a:ea typeface="+mn-ea"/>
                <a:cs typeface="+mn-cs"/>
              </a:rPr>
              <a:t>But the Lord was with Joseph and showed him mercy, and gave him favor in the sight of the keeper of the prison.</a:t>
            </a:r>
          </a:p>
          <a:p>
            <a:r>
              <a:rPr lang="en-US" sz="1200" kern="1200" dirty="0">
                <a:solidFill>
                  <a:schemeClr val="tx1"/>
                </a:solidFill>
                <a:effectLst/>
                <a:latin typeface="+mn-lt"/>
                <a:ea typeface="+mn-ea"/>
                <a:cs typeface="+mn-cs"/>
              </a:rPr>
              <a:t>And the keeper of the prison committed all that was in his hands to Joseph. And whatever was done there Joseph was the doer of it.</a:t>
            </a:r>
          </a:p>
          <a:p>
            <a:r>
              <a:rPr lang="en-US" sz="1200" kern="1200" dirty="0">
                <a:solidFill>
                  <a:schemeClr val="tx1"/>
                </a:solidFill>
                <a:effectLst/>
                <a:latin typeface="+mn-lt"/>
                <a:ea typeface="+mn-ea"/>
                <a:cs typeface="+mn-cs"/>
              </a:rPr>
              <a:t>The keeper of the prison looked not unto anything that was under his hand and whatever Joseph did it was made to prosper.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Meta-Morphosis5                                         5/17/08</a:t>
            </a:r>
          </a:p>
          <a:p>
            <a:r>
              <a:rPr lang="en-US" sz="1200" kern="1200" dirty="0">
                <a:solidFill>
                  <a:schemeClr val="tx1"/>
                </a:solidFill>
                <a:effectLst/>
                <a:latin typeface="+mn-lt"/>
                <a:ea typeface="+mn-ea"/>
                <a:cs typeface="+mn-cs"/>
              </a:rPr>
              <a:t>A commitment and vision for the future through peremptory development of youth	Cheryl K Langford</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STUDY GROUP QUESTIONS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do you think Potiphar knew that God was with Joseph?</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kind of person do you think Joseph was, for him to feel that 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could have acted differently, after all he was mistreated badly and he was innocent and sold into slavery by his own family.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was all alone, no family, why didn’t he sleep with his Master’s wife, after all he could have said “I deserve some comfort in this valley of tears?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do you think that the Lord was with Joseph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is attitude so important?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was put in charge of everything in the prison. He could of taken two approaches to this situation.   He could have said “I’m not doing all this extra work” or he could have said  “This responsibility is not mine”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Do you think Joseph would have had favor with everyone if he had a bad attitude?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is your attitude, Is it like Josephs?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Have you been tempted to do things that are not right in here?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A11BD87-A954-4C4C-9720-F9E57D637882}" type="slidenum">
              <a:rPr lang="en-US" smtClean="0"/>
              <a:t>11</a:t>
            </a:fld>
            <a:endParaRPr lang="en-US" dirty="0"/>
          </a:p>
        </p:txBody>
      </p:sp>
    </p:spTree>
    <p:extLst>
      <p:ext uri="{BB962C8B-B14F-4D97-AF65-F5344CB8AC3E}">
        <p14:creationId xmlns:p14="http://schemas.microsoft.com/office/powerpoint/2010/main" val="184462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2</a:t>
            </a:fld>
            <a:endParaRPr lang="en-US" dirty="0"/>
          </a:p>
        </p:txBody>
      </p:sp>
    </p:spTree>
    <p:extLst>
      <p:ext uri="{BB962C8B-B14F-4D97-AF65-F5344CB8AC3E}">
        <p14:creationId xmlns:p14="http://schemas.microsoft.com/office/powerpoint/2010/main" val="41905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b="1" u="sng" kern="1200" dirty="0">
                <a:solidFill>
                  <a:schemeClr val="tx1"/>
                </a:solidFill>
                <a:effectLst/>
                <a:latin typeface="+mn-lt"/>
                <a:ea typeface="+mn-ea"/>
                <a:cs typeface="+mn-cs"/>
              </a:rPr>
              <a:t>Text Genesis 39: 1-23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Joseph is tempted to sin</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Joseph was brought down to Egypt and Potiphar, an officer in Pharaoh’s army, captain of the guard, an Egyptian, bought him of the hand of the Ishmaelite’s, which had brought him down.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 Lord was with Joseph, and he was a prosperous man, and he was in the house of his master the Egyptian.</a:t>
            </a:r>
          </a:p>
          <a:p>
            <a:r>
              <a:rPr lang="en-US" sz="1200" kern="1200" dirty="0">
                <a:solidFill>
                  <a:schemeClr val="tx1"/>
                </a:solidFill>
                <a:effectLst/>
                <a:latin typeface="+mn-lt"/>
                <a:ea typeface="+mn-ea"/>
                <a:cs typeface="+mn-cs"/>
              </a:rPr>
              <a:t>And Potiphar saw that the Lord was with the man, and that the Lord made all that he did to prosper in his hands.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3</a:t>
            </a:fld>
            <a:endParaRPr lang="en-US" dirty="0"/>
          </a:p>
        </p:txBody>
      </p:sp>
    </p:spTree>
    <p:extLst>
      <p:ext uri="{BB962C8B-B14F-4D97-AF65-F5344CB8AC3E}">
        <p14:creationId xmlns:p14="http://schemas.microsoft.com/office/powerpoint/2010/main" val="66522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Joseph found grace in his sight, and he served him and he made him overseer over all of his house and all that he put into his hand.</a:t>
            </a:r>
          </a:p>
          <a:p>
            <a:r>
              <a:rPr lang="en-US" sz="1200" kern="1200" dirty="0">
                <a:solidFill>
                  <a:schemeClr val="tx1"/>
                </a:solidFill>
                <a:effectLst/>
                <a:latin typeface="+mn-lt"/>
                <a:ea typeface="+mn-ea"/>
                <a:cs typeface="+mn-cs"/>
              </a:rPr>
              <a:t>And the Lord blessed the Egyptians house for Joseph’s sake, and the blessing of the Lord was upon all that he had in the house, and in the field.</a:t>
            </a:r>
          </a:p>
          <a:p>
            <a:r>
              <a:rPr lang="en-US" sz="1200" kern="1200" dirty="0">
                <a:solidFill>
                  <a:schemeClr val="tx1"/>
                </a:solidFill>
                <a:effectLst/>
                <a:latin typeface="+mn-lt"/>
                <a:ea typeface="+mn-ea"/>
                <a:cs typeface="+mn-cs"/>
              </a:rPr>
              <a:t>And he left Joseph in charge of everything, and he didn’t even what he had or didn’t have, he trusted Joseph so much. And Joseph was a goodly person and well </a:t>
            </a:r>
            <a:r>
              <a:rPr lang="en-US" sz="1200" kern="1200" dirty="0" err="1">
                <a:solidFill>
                  <a:schemeClr val="tx1"/>
                </a:solidFill>
                <a:effectLst/>
                <a:latin typeface="+mn-lt"/>
                <a:ea typeface="+mn-ea"/>
                <a:cs typeface="+mn-cs"/>
              </a:rPr>
              <a:t>favoured</a:t>
            </a:r>
            <a:r>
              <a:rPr lang="en-US" sz="1200" kern="1200" dirty="0">
                <a:solidFill>
                  <a:schemeClr val="tx1"/>
                </a:solidFill>
                <a:effectLst/>
                <a:latin typeface="+mn-lt"/>
                <a:ea typeface="+mn-ea"/>
                <a:cs typeface="+mn-cs"/>
              </a:rPr>
              <a:t>.</a:t>
            </a:r>
          </a:p>
          <a:p>
            <a:endParaRPr lang="en-US" b="1" dirty="0"/>
          </a:p>
        </p:txBody>
      </p:sp>
      <p:sp>
        <p:nvSpPr>
          <p:cNvPr id="4" name="Slide Number Placeholder 3"/>
          <p:cNvSpPr>
            <a:spLocks noGrp="1"/>
          </p:cNvSpPr>
          <p:nvPr>
            <p:ph type="sldNum" sz="quarter" idx="10"/>
          </p:nvPr>
        </p:nvSpPr>
        <p:spPr/>
        <p:txBody>
          <a:bodyPr/>
          <a:lstStyle/>
          <a:p>
            <a:fld id="{9A11BD87-A954-4C4C-9720-F9E57D637882}" type="slidenum">
              <a:rPr lang="en-US" smtClean="0"/>
              <a:t>4</a:t>
            </a:fld>
            <a:endParaRPr lang="en-US" dirty="0"/>
          </a:p>
        </p:txBody>
      </p:sp>
    </p:spTree>
    <p:extLst>
      <p:ext uri="{BB962C8B-B14F-4D97-AF65-F5344CB8AC3E}">
        <p14:creationId xmlns:p14="http://schemas.microsoft.com/office/powerpoint/2010/main" val="93545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kern="1200" dirty="0">
                <a:solidFill>
                  <a:schemeClr val="tx1"/>
                </a:solidFill>
                <a:effectLst/>
                <a:latin typeface="+mn-lt"/>
                <a:ea typeface="+mn-ea"/>
                <a:cs typeface="+mn-cs"/>
              </a:rPr>
              <a:t>And it came to pass that after a while that his master’s wife cast her eyes upon Joseph, and said come and lie with me. </a:t>
            </a:r>
          </a:p>
          <a:p>
            <a:r>
              <a:rPr lang="en-US" sz="1200" kern="1200" dirty="0">
                <a:solidFill>
                  <a:schemeClr val="tx1"/>
                </a:solidFill>
                <a:effectLst/>
                <a:latin typeface="+mn-lt"/>
                <a:ea typeface="+mn-ea"/>
                <a:cs typeface="+mn-cs"/>
              </a:rPr>
              <a:t>But he refused and said unto his master’s wife, Behold my master has </a:t>
            </a:r>
            <a:r>
              <a:rPr lang="en-US" sz="1200" kern="1200" dirty="0" err="1">
                <a:solidFill>
                  <a:schemeClr val="tx1"/>
                </a:solidFill>
                <a:effectLst/>
                <a:latin typeface="+mn-lt"/>
                <a:ea typeface="+mn-ea"/>
                <a:cs typeface="+mn-cs"/>
              </a:rPr>
              <a:t>commited</a:t>
            </a:r>
            <a:r>
              <a:rPr lang="en-US" sz="1200" kern="1200" dirty="0">
                <a:solidFill>
                  <a:schemeClr val="tx1"/>
                </a:solidFill>
                <a:effectLst/>
                <a:latin typeface="+mn-lt"/>
                <a:ea typeface="+mn-ea"/>
                <a:cs typeface="+mn-cs"/>
              </a:rPr>
              <a:t> all that he has in his house to me. </a:t>
            </a:r>
          </a:p>
          <a:p>
            <a:r>
              <a:rPr lang="en-US" sz="1200" kern="1200" dirty="0">
                <a:solidFill>
                  <a:schemeClr val="tx1"/>
                </a:solidFill>
                <a:effectLst/>
                <a:latin typeface="+mn-lt"/>
                <a:ea typeface="+mn-ea"/>
                <a:cs typeface="+mn-cs"/>
              </a:rPr>
              <a:t>There is none greater in this house than I. neither has he held anything back from me, except you, because you are his wife, then how can I do such wickedness and sin against God.</a:t>
            </a:r>
          </a:p>
          <a:p>
            <a:r>
              <a:rPr lang="en-US" sz="1200" kern="1200" dirty="0">
                <a:solidFill>
                  <a:schemeClr val="tx1"/>
                </a:solidFill>
                <a:effectLst/>
                <a:latin typeface="+mn-lt"/>
                <a:ea typeface="+mn-ea"/>
                <a:cs typeface="+mn-cs"/>
              </a:rPr>
              <a:t>And it came to pass, as she spoke to Joseph day by day, that he harkened not unto her , to lie with her, or to be with 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it came to pass as Joseph went into the house to do his work, and there was no one in the house except Joseph and </a:t>
            </a:r>
            <a:r>
              <a:rPr lang="en-US" sz="1200" kern="1200" dirty="0" err="1">
                <a:solidFill>
                  <a:schemeClr val="tx1"/>
                </a:solidFill>
                <a:effectLst/>
                <a:latin typeface="+mn-lt"/>
                <a:ea typeface="+mn-ea"/>
                <a:cs typeface="+mn-cs"/>
              </a:rPr>
              <a:t>Potiphars</a:t>
            </a:r>
            <a:r>
              <a:rPr lang="en-US" sz="1200" kern="1200" dirty="0">
                <a:solidFill>
                  <a:schemeClr val="tx1"/>
                </a:solidFill>
                <a:effectLst/>
                <a:latin typeface="+mn-lt"/>
                <a:ea typeface="+mn-ea"/>
                <a:cs typeface="+mn-cs"/>
              </a:rPr>
              <a:t> wife.  And she caught him by his garment saying come lie with me, and he ran and left his garment in her hands and he fled the house.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5</a:t>
            </a:fld>
            <a:endParaRPr lang="en-US" dirty="0"/>
          </a:p>
        </p:txBody>
      </p:sp>
    </p:spTree>
    <p:extLst>
      <p:ext uri="{BB962C8B-B14F-4D97-AF65-F5344CB8AC3E}">
        <p14:creationId xmlns:p14="http://schemas.microsoft.com/office/powerpoint/2010/main" val="374029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it came to pass as she saw that he had left his garment in her hand that she called unto the men of the house saying, see, he hath brought in a Hebrew to mock mem he came in to try and lie with me, and I cries with a loud voice.  And it came to pass that when he heard me screaming that he left his garment with me and fled and ran out of the house.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she took his garment and waited for her husband to come home.</a:t>
            </a:r>
          </a:p>
          <a:p>
            <a:r>
              <a:rPr lang="en-US" sz="1200" kern="1200" dirty="0">
                <a:solidFill>
                  <a:schemeClr val="tx1"/>
                </a:solidFill>
                <a:effectLst/>
                <a:latin typeface="+mn-lt"/>
                <a:ea typeface="+mn-ea"/>
                <a:cs typeface="+mn-cs"/>
              </a:rPr>
              <a:t>And she spoke unto him according to these words, The Hebrew servant that you brought into this house has mocked me and tried to lie with me and I screamed and he ran and left his garment with me.</a:t>
            </a:r>
          </a:p>
          <a:p>
            <a:r>
              <a:rPr lang="en-US" sz="1200" kern="1200" dirty="0">
                <a:solidFill>
                  <a:schemeClr val="tx1"/>
                </a:solidFill>
                <a:effectLst/>
                <a:latin typeface="+mn-lt"/>
                <a:ea typeface="+mn-ea"/>
                <a:cs typeface="+mn-cs"/>
              </a:rPr>
              <a:t>And it came to pass, when his master heard the words of his wife that his anger was kindled.  He was furious.</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6</a:t>
            </a:fld>
            <a:endParaRPr lang="en-US" dirty="0"/>
          </a:p>
        </p:txBody>
      </p:sp>
    </p:spTree>
    <p:extLst>
      <p:ext uri="{BB962C8B-B14F-4D97-AF65-F5344CB8AC3E}">
        <p14:creationId xmlns:p14="http://schemas.microsoft.com/office/powerpoint/2010/main" val="394644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kern="1200" dirty="0">
                <a:solidFill>
                  <a:schemeClr val="tx1"/>
                </a:solidFill>
                <a:effectLst/>
                <a:latin typeface="+mn-lt"/>
                <a:ea typeface="+mn-ea"/>
                <a:cs typeface="+mn-cs"/>
              </a:rPr>
              <a:t>And Joseph’s master took him, and out him in into the prison, a place where the King’s prisoners were bound and he was in prison.</a:t>
            </a:r>
          </a:p>
          <a:p>
            <a:r>
              <a:rPr lang="en-US" sz="1200" kern="1200" dirty="0">
                <a:solidFill>
                  <a:schemeClr val="tx1"/>
                </a:solidFill>
                <a:effectLst/>
                <a:latin typeface="+mn-lt"/>
                <a:ea typeface="+mn-ea"/>
                <a:cs typeface="+mn-cs"/>
              </a:rPr>
              <a:t>But the Lord was with Joseph and showed him mercy, and gave him favor in the sight of the keeper of the prison.</a:t>
            </a:r>
          </a:p>
          <a:p>
            <a:r>
              <a:rPr lang="en-US" sz="1200" kern="1200" dirty="0">
                <a:solidFill>
                  <a:schemeClr val="tx1"/>
                </a:solidFill>
                <a:effectLst/>
                <a:latin typeface="+mn-lt"/>
                <a:ea typeface="+mn-ea"/>
                <a:cs typeface="+mn-cs"/>
              </a:rPr>
              <a:t>And the keeper of the prison committed all that was in his hands to Joseph. And whatever was done there Joseph was the doer of it.</a:t>
            </a:r>
          </a:p>
          <a:p>
            <a:r>
              <a:rPr lang="en-US" sz="1200" kern="1200" dirty="0">
                <a:solidFill>
                  <a:schemeClr val="tx1"/>
                </a:solidFill>
                <a:effectLst/>
                <a:latin typeface="+mn-lt"/>
                <a:ea typeface="+mn-ea"/>
                <a:cs typeface="+mn-cs"/>
              </a:rPr>
              <a:t>The keeper of the prison looked not unto anything that was under his hand and whatever Joseph did it was made to prosper.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7</a:t>
            </a:fld>
            <a:endParaRPr lang="en-US" dirty="0"/>
          </a:p>
        </p:txBody>
      </p:sp>
    </p:spTree>
    <p:extLst>
      <p:ext uri="{BB962C8B-B14F-4D97-AF65-F5344CB8AC3E}">
        <p14:creationId xmlns:p14="http://schemas.microsoft.com/office/powerpoint/2010/main" val="150234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1189038"/>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Group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Break into groups of 4 and discuss the following questions.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Please Note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give them one question at a time, after they have had adequate time to discuss, move to the next question.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How do you think Potiphar knew that God was with Joseph?</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kind of person do you think Joseph was, for him to feel that 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could have acted differently, after all he was mistreated badly and he was innocent and sold into slavery by his own family.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was all alone, no family, why didn’t he sleep with his Master’s wife, after all he could have said “I deserve some comfort in this valley of tears?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do you think that the Lord was with Joseph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is attitude so important?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was put in charge of everything in the prison. He could of taken two approaches to this situation.   He could have said “I’m not doing all this extra work” or he could have said  “This responsibility is not mine”</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you think Joseph would have had favor with everyone if he had a bad attitude?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is your attitude, Is it like Josephs?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Have you been tempted to do things that are not right in here?</a:t>
            </a:r>
          </a:p>
          <a:p>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Come back to a whole group and re-ask the same questions and see if anyone wants to share their thoughts.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8</a:t>
            </a:fld>
            <a:endParaRPr lang="en-US" dirty="0"/>
          </a:p>
        </p:txBody>
      </p:sp>
    </p:spTree>
    <p:extLst>
      <p:ext uri="{BB962C8B-B14F-4D97-AF65-F5344CB8AC3E}">
        <p14:creationId xmlns:p14="http://schemas.microsoft.com/office/powerpoint/2010/main" val="237769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11BD87-A954-4C4C-9720-F9E57D637882}" type="slidenum">
              <a:rPr lang="en-US" smtClean="0"/>
              <a:t>10</a:t>
            </a:fld>
            <a:endParaRPr lang="en-US" dirty="0"/>
          </a:p>
        </p:txBody>
      </p:sp>
    </p:spTree>
    <p:extLst>
      <p:ext uri="{BB962C8B-B14F-4D97-AF65-F5344CB8AC3E}">
        <p14:creationId xmlns:p14="http://schemas.microsoft.com/office/powerpoint/2010/main" val="19143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1170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920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3281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518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50465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5911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231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799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49002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822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711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0084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5614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3469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62175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420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91752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6C30AC-C8F4-4B17-AADE-DD71D08A6FEA}" type="datetimeFigureOut">
              <a:rPr lang="en-US" smtClean="0"/>
              <a:t>11/25/2021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A3C86C-A39A-44F9-9730-95089EFA7309}" type="slidenum">
              <a:rPr lang="en-US" smtClean="0"/>
              <a:t>‹#›</a:t>
            </a:fld>
            <a:endParaRPr lang="en-US" dirty="0"/>
          </a:p>
        </p:txBody>
      </p:sp>
    </p:spTree>
    <p:extLst>
      <p:ext uri="{BB962C8B-B14F-4D97-AF65-F5344CB8AC3E}">
        <p14:creationId xmlns:p14="http://schemas.microsoft.com/office/powerpoint/2010/main" val="13220114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hyperlink" Target="https://media.freebibleimages.org/stories/FB_YO_Joseph_Prison/overview-thumbnails/004-yo-joseph-prison.jpg?1613597974" TargetMode="External"/><Relationship Id="rId3" Type="http://schemas.openxmlformats.org/officeDocument/2006/relationships/hyperlink" Target="https://dailydosewithdrshermaine.files.wordpress.com/2019/09/dose31.jpg?w=700&amp;h=350" TargetMode="External"/><Relationship Id="rId7" Type="http://schemas.openxmlformats.org/officeDocument/2006/relationships/hyperlink" Target="https://regehrlein.files.wordpress.com/2016/01/joseph-potiphar.jpg?w=6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i.pinimg.com/originals/91/51/60/91516065c8175a44f662c436029a729e.jpg" TargetMode="External"/><Relationship Id="rId5" Type="http://schemas.openxmlformats.org/officeDocument/2006/relationships/hyperlink" Target="https://assets.ldscdn.org/c0/6e/c06e7e4578522af9f240d216b0742985b82bfee41060577/joseph_egypt_interprets_dreams_parson.jpeg" TargetMode="External"/><Relationship Id="rId4" Type="http://schemas.openxmlformats.org/officeDocument/2006/relationships/hyperlink" Target="https://media.freebibleimages.org/stories/FB_Joseph_Prison/overview-images/003-joseph-prison.jpg?1613595448" TargetMode="External"/><Relationship Id="rId9" Type="http://schemas.openxmlformats.org/officeDocument/2006/relationships/hyperlink" Target="https://media.istockphoto.com/vectors/josephs-coat-of-many-colors-vector-id140083911?b=1&amp;k=6&amp;m=140083911&amp;s=612x612&amp;w=0&amp;h=iVrJ45HCZVAW8qQpPmBe7-Tst5J09W_0hHIMTs4tlA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8360" y="783871"/>
            <a:ext cx="8825658" cy="1790700"/>
          </a:xfrm>
        </p:spPr>
        <p:txBody>
          <a:bodyPr/>
          <a:lstStyle/>
          <a:p>
            <a:pPr algn="ctr"/>
            <a:r>
              <a:rPr lang="en-US" sz="4400" b="1" dirty="0">
                <a:solidFill>
                  <a:schemeClr val="tx1"/>
                </a:solidFill>
                <a:latin typeface="Times New Roman" panose="02020603050405020304" pitchFamily="18" charset="0"/>
                <a:cs typeface="Times New Roman" panose="02020603050405020304" pitchFamily="18" charset="0"/>
              </a:rPr>
              <a:t>‘Joseph the Dreamer’</a:t>
            </a:r>
          </a:p>
        </p:txBody>
      </p:sp>
      <p:sp>
        <p:nvSpPr>
          <p:cNvPr id="4" name="Footer Placeholder 6">
            <a:extLst>
              <a:ext uri="{FF2B5EF4-FFF2-40B4-BE49-F238E27FC236}">
                <a16:creationId xmlns="" xmlns:a16="http://schemas.microsoft.com/office/drawing/2014/main" id="{F144C984-8A56-44BE-AFC5-17E549A75928}"/>
              </a:ext>
            </a:extLst>
          </p:cNvPr>
          <p:cNvSpPr>
            <a:spLocks noGrp="1"/>
          </p:cNvSpPr>
          <p:nvPr>
            <p:ph type="ftr" sz="quarter" idx="11"/>
          </p:nvPr>
        </p:nvSpPr>
        <p:spPr/>
        <p:txBody>
          <a:bodyPr/>
          <a:lstStyle/>
          <a:p>
            <a:r>
              <a:rPr lang="en-US"/>
              <a:t>2019© META-MORPHOSIS JUVENILE REHABILITATION PROGRAM</a:t>
            </a:r>
            <a:endParaRPr lang="en-US" dirty="0"/>
          </a:p>
        </p:txBody>
      </p:sp>
      <p:sp>
        <p:nvSpPr>
          <p:cNvPr id="5" name="TextBox 4"/>
          <p:cNvSpPr txBox="1"/>
          <p:nvPr/>
        </p:nvSpPr>
        <p:spPr>
          <a:xfrm>
            <a:off x="1662783" y="893220"/>
            <a:ext cx="8736811" cy="307777"/>
          </a:xfrm>
          <a:prstGeom prst="rect">
            <a:avLst/>
          </a:prstGeom>
          <a:noFill/>
        </p:spPr>
        <p:txBody>
          <a:bodyPr wrap="square" rtlCol="0">
            <a:spAutoFit/>
          </a:bodyPr>
          <a:lstStyle/>
          <a:p>
            <a:r>
              <a:rPr lang="en-US" sz="1400" b="1" dirty="0"/>
              <a:t>META-MORPHOSIS JUVENILE REHABILITATION PROGRAM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5" y="470893"/>
            <a:ext cx="847448" cy="791077"/>
          </a:xfrm>
          <a:prstGeom prst="rect">
            <a:avLst/>
          </a:prstGeom>
        </p:spPr>
      </p:pic>
      <p:sp>
        <p:nvSpPr>
          <p:cNvPr id="7" name="TextBox 6">
            <a:extLst>
              <a:ext uri="{FF2B5EF4-FFF2-40B4-BE49-F238E27FC236}">
                <a16:creationId xmlns="" xmlns:a16="http://schemas.microsoft.com/office/drawing/2014/main" id="{6D314597-FDA6-ED4C-A514-DE37304179F7}"/>
              </a:ext>
            </a:extLst>
          </p:cNvPr>
          <p:cNvSpPr txBox="1"/>
          <p:nvPr/>
        </p:nvSpPr>
        <p:spPr>
          <a:xfrm>
            <a:off x="1727594" y="2500534"/>
            <a:ext cx="8736811" cy="1754326"/>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A young man thrown into prison for 13 years and surfaced Governor of Egypt.</a:t>
            </a:r>
          </a:p>
          <a:p>
            <a:pPr algn="ctr"/>
            <a:r>
              <a:rPr lang="en-US" sz="3000" b="1" dirty="0">
                <a:latin typeface="Times New Roman" panose="02020603050405020304" pitchFamily="18" charset="0"/>
                <a:cs typeface="Times New Roman" panose="02020603050405020304" pitchFamily="18" charset="0"/>
              </a:rPr>
              <a:t>A story of attitude and forgiveness.</a:t>
            </a:r>
          </a:p>
          <a:p>
            <a:endParaRPr lang="en-US" dirty="0"/>
          </a:p>
        </p:txBody>
      </p:sp>
      <p:sp>
        <p:nvSpPr>
          <p:cNvPr id="8" name="TextBox 7">
            <a:extLst>
              <a:ext uri="{FF2B5EF4-FFF2-40B4-BE49-F238E27FC236}">
                <a16:creationId xmlns="" xmlns:a16="http://schemas.microsoft.com/office/drawing/2014/main" id="{A7D05A6A-A1E9-6447-A9CD-612A4F1C661D}"/>
              </a:ext>
            </a:extLst>
          </p:cNvPr>
          <p:cNvSpPr txBox="1"/>
          <p:nvPr/>
        </p:nvSpPr>
        <p:spPr>
          <a:xfrm>
            <a:off x="5309293" y="4230985"/>
            <a:ext cx="1443790" cy="584775"/>
          </a:xfrm>
          <a:prstGeom prst="rect">
            <a:avLst/>
          </a:prstGeom>
          <a:noFill/>
        </p:spPr>
        <p:txBody>
          <a:bodyPr wrap="square" rtlCol="0">
            <a:spAutoFit/>
          </a:bodyPr>
          <a:lstStyle/>
          <a:p>
            <a:r>
              <a:rPr lang="en-US" sz="3200" b="1" dirty="0">
                <a:latin typeface="Times" pitchFamily="2" charset="0"/>
              </a:rPr>
              <a:t>Class 3</a:t>
            </a:r>
          </a:p>
        </p:txBody>
      </p:sp>
      <p:pic>
        <p:nvPicPr>
          <p:cNvPr id="7170" name="Picture 2" descr="100,889 Prison Photos - Free &amp;amp; Royalty-Free Stock Photos from Dreamstime">
            <a:extLst>
              <a:ext uri="{FF2B5EF4-FFF2-40B4-BE49-F238E27FC236}">
                <a16:creationId xmlns="" xmlns:a16="http://schemas.microsoft.com/office/drawing/2014/main" id="{13E4078D-A501-0D4B-8713-1CB65D1A2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35" y="4080711"/>
            <a:ext cx="4160733" cy="27772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Joseph Bible Vector Art &amp;amp; Graphics | freevector.com">
            <a:extLst>
              <a:ext uri="{FF2B5EF4-FFF2-40B4-BE49-F238E27FC236}">
                <a16:creationId xmlns="" xmlns:a16="http://schemas.microsoft.com/office/drawing/2014/main" id="{D2B8D720-6621-964D-A109-9DA51624A5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1140" y="3983228"/>
            <a:ext cx="2635208" cy="287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4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1103312" y="1549831"/>
            <a:ext cx="10055468" cy="5129937"/>
          </a:xfrm>
        </p:spPr>
        <p:txBody>
          <a:bodyPr>
            <a:normAutofit/>
          </a:bodyPr>
          <a:lstStyle/>
          <a:p>
            <a:r>
              <a:rPr lang="en-US" sz="1000" dirty="0">
                <a:hlinkClick r:id="rId3"/>
              </a:rPr>
              <a:t>https://dailydosewithdrshermaine.files.wordpress.com/2019/09/dose31.jpg?w=700&amp;h=350</a:t>
            </a:r>
            <a:endParaRPr lang="en-US" sz="1000" dirty="0"/>
          </a:p>
          <a:p>
            <a:r>
              <a:rPr lang="en-US" sz="1000" dirty="0">
                <a:hlinkClick r:id="rId4"/>
              </a:rPr>
              <a:t>https://media.freebibleimages.org/stories/FB_Joseph_Prison/overview-images/003-joseph-prison.jpg?1613595448</a:t>
            </a:r>
            <a:endParaRPr lang="en-US" sz="1000" dirty="0"/>
          </a:p>
          <a:p>
            <a:r>
              <a:rPr lang="en-US" sz="1000" dirty="0">
                <a:hlinkClick r:id="rId5"/>
              </a:rPr>
              <a:t>https://assets.ldscdn.org/c0/6e/c06e7e4578522af9f240d216b0742985b82bfee41060577/joseph_egypt_interprets_dreams_parson.jpeg</a:t>
            </a:r>
            <a:endParaRPr lang="en-US" sz="1000" dirty="0"/>
          </a:p>
          <a:p>
            <a:r>
              <a:rPr lang="en-US" sz="1000" dirty="0">
                <a:hlinkClick r:id="rId6"/>
              </a:rPr>
              <a:t>https://i.pinimg.com/originals/91/51/60/91516065c8175a44f662c436029a729e.jpg</a:t>
            </a:r>
            <a:endParaRPr lang="en-US" sz="1000" dirty="0"/>
          </a:p>
          <a:p>
            <a:r>
              <a:rPr lang="en-US" sz="1000" dirty="0">
                <a:hlinkClick r:id="rId7"/>
              </a:rPr>
              <a:t>https://regehrlein.files.wordpress.com/2016/01/joseph-potiphar.jpg?w=640</a:t>
            </a:r>
            <a:endParaRPr lang="en-US" sz="1000" dirty="0"/>
          </a:p>
          <a:p>
            <a:r>
              <a:rPr lang="en-US" sz="1000" dirty="0">
                <a:hlinkClick r:id="rId8"/>
              </a:rPr>
              <a:t>https://media.freebibleimages.org/stories/FB_YO_Joseph_Prison/overview-thumbnails/004-yo-joseph-prison.jpg?1613597974</a:t>
            </a:r>
            <a:endParaRPr lang="en-US" sz="1000" dirty="0"/>
          </a:p>
          <a:p>
            <a:r>
              <a:rPr lang="en-US" sz="1000" dirty="0"/>
              <a:t>https://</a:t>
            </a:r>
            <a:r>
              <a:rPr lang="en-US" sz="1000" dirty="0" err="1"/>
              <a:t>thumbs.dreamstime.com</a:t>
            </a:r>
            <a:r>
              <a:rPr lang="en-US" sz="1000" dirty="0"/>
              <a:t>/b/prison-jail-criminal-convict-prisoner-cell-outside-his-doing-hard-time-sad-to-be-behind-bars-127256735.jpg</a:t>
            </a:r>
          </a:p>
          <a:p>
            <a:r>
              <a:rPr lang="en-US" sz="1000" dirty="0">
                <a:hlinkClick r:id="rId9"/>
              </a:rPr>
              <a:t>https://media.istockphoto.com/vectors/josephs-coat-of-many-colors-vector-id140083911?b=1&amp;k=6&amp;m=140083911&amp;s=612x612&amp;w=0&amp;h=iVrJ45HCZVAW8qQpPmBe7-Tst5J09W_0hHIMTs4tlAA=</a:t>
            </a:r>
            <a:endParaRPr lang="en-US" sz="1000" dirty="0"/>
          </a:p>
          <a:p>
            <a:pPr marL="0" indent="0">
              <a:buNone/>
            </a:pPr>
            <a:endParaRPr lang="en-US" sz="1000" dirty="0"/>
          </a:p>
          <a:p>
            <a:endParaRPr lang="en-US" sz="1000" dirty="0"/>
          </a:p>
          <a:p>
            <a:endParaRPr lang="en-US" sz="1000" dirty="0"/>
          </a:p>
        </p:txBody>
      </p:sp>
    </p:spTree>
    <p:extLst>
      <p:ext uri="{BB962C8B-B14F-4D97-AF65-F5344CB8AC3E}">
        <p14:creationId xmlns:p14="http://schemas.microsoft.com/office/powerpoint/2010/main" val="291704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8F724B-2682-EA48-927D-6A59C78EB278}"/>
              </a:ext>
            </a:extLst>
          </p:cNvPr>
          <p:cNvSpPr>
            <a:spLocks noGrp="1"/>
          </p:cNvSpPr>
          <p:nvPr>
            <p:ph type="title"/>
          </p:nvPr>
        </p:nvSpPr>
        <p:spPr>
          <a:xfrm>
            <a:off x="1393638" y="2728735"/>
            <a:ext cx="9404723" cy="1400530"/>
          </a:xfrm>
        </p:spPr>
        <p:txBody>
          <a:bodyPr/>
          <a:lstStyle/>
          <a:p>
            <a:pPr algn="ctr"/>
            <a:r>
              <a:rPr lang="en-US" dirty="0"/>
              <a:t>Original Narrative</a:t>
            </a:r>
          </a:p>
        </p:txBody>
      </p:sp>
    </p:spTree>
    <p:extLst>
      <p:ext uri="{BB962C8B-B14F-4D97-AF65-F5344CB8AC3E}">
        <p14:creationId xmlns:p14="http://schemas.microsoft.com/office/powerpoint/2010/main" val="406915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 xmlns:a16="http://schemas.microsoft.com/office/drawing/2014/main" id="{A4322390-8B58-46BE-88EB-D9FD30C0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on&amp;#39;t Let Potiphar&amp;#39;s Wife Catch You!” – Daily Dose With Dr.Shermaine">
            <a:extLst>
              <a:ext uri="{FF2B5EF4-FFF2-40B4-BE49-F238E27FC236}">
                <a16:creationId xmlns="" xmlns:a16="http://schemas.microsoft.com/office/drawing/2014/main" id="{053DAD47-7A4D-1344-8FE4-43F2A39A301B}"/>
              </a:ext>
            </a:extLst>
          </p:cNvPr>
          <p:cNvPicPr>
            <a:picLocks noChangeAspect="1" noChangeArrowheads="1"/>
          </p:cNvPicPr>
          <p:nvPr/>
        </p:nvPicPr>
        <p:blipFill rotWithShape="1">
          <a:blip r:embed="rId7">
            <a:alphaModFix amt="40000"/>
            <a:extLst>
              <a:ext uri="{28A0092B-C50C-407E-A947-70E740481C1C}">
                <a14:useLocalDpi xmlns:a14="http://schemas.microsoft.com/office/drawing/2010/main" val="0"/>
              </a:ext>
            </a:extLst>
          </a:blip>
          <a:srcRect r="1111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solidFill>
                  <a:schemeClr val="tx1"/>
                </a:solidFill>
              </a:rPr>
              <a:t>Joseph is tempted to sin</a:t>
            </a:r>
          </a:p>
        </p:txBody>
      </p:sp>
      <p:sp>
        <p:nvSpPr>
          <p:cNvPr id="85" name="Rectangle 84">
            <a:extLst>
              <a:ext uri="{FF2B5EF4-FFF2-40B4-BE49-F238E27FC236}">
                <a16:creationId xmlns="" xmlns:a16="http://schemas.microsoft.com/office/drawing/2014/main" id="{C885E190-58DD-42DD-A4A8-401E15C92A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42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7" name="Picture 136">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9" name="Picture 138">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1" name="Oval 140">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3" name="Picture 142">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5" name="Picture 144">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7" name="Rectangle 146">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9" y="1454964"/>
            <a:ext cx="3342460" cy="3308840"/>
          </a:xfrm>
        </p:spPr>
        <p:txBody>
          <a:bodyPr vert="horz" lIns="91440" tIns="45720" rIns="91440" bIns="45720" rtlCol="0" anchor="b">
            <a:normAutofit/>
          </a:bodyPr>
          <a:lstStyle/>
          <a:p>
            <a:pPr>
              <a:lnSpc>
                <a:spcPct val="90000"/>
              </a:lnSpc>
            </a:pPr>
            <a:r>
              <a:rPr lang="en-US" dirty="0"/>
              <a:t>Potiphar saw the Lord was with Joseph</a:t>
            </a:r>
            <a:endParaRPr lang="en-US"/>
          </a:p>
        </p:txBody>
      </p:sp>
      <p:pic>
        <p:nvPicPr>
          <p:cNvPr id="2052" name="Picture 4">
            <a:extLst>
              <a:ext uri="{FF2B5EF4-FFF2-40B4-BE49-F238E27FC236}">
                <a16:creationId xmlns="" xmlns:a16="http://schemas.microsoft.com/office/drawing/2014/main" id="{868A707C-ABC1-684C-9968-87D17B993673}"/>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b="28053"/>
          <a:stretch/>
        </p:blipFill>
        <p:spPr bwMode="auto">
          <a:xfrm>
            <a:off x="-1" y="10"/>
            <a:ext cx="755414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15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sz="3300" dirty="0"/>
              <a:t>Potiphar greatly trusted Joseph, putting him in charge of most everything</a:t>
            </a:r>
          </a:p>
        </p:txBody>
      </p:sp>
      <p:pic>
        <p:nvPicPr>
          <p:cNvPr id="3074" name="Picture 2" descr="FreeBibleimages :: Joseph put in prison :: Potiphar puts Joseph in charge  of his house but then jails him after his wife makes false accusations  (Genesis 39:1-20)">
            <a:extLst>
              <a:ext uri="{FF2B5EF4-FFF2-40B4-BE49-F238E27FC236}">
                <a16:creationId xmlns="" xmlns:a16="http://schemas.microsoft.com/office/drawing/2014/main" id="{58890BC7-6B15-C545-9104-20360FA2A60A}"/>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l="6961" r="648"/>
          <a:stretch/>
        </p:blipFill>
        <p:spPr bwMode="auto">
          <a:xfrm>
            <a:off x="607848" y="609601"/>
            <a:ext cx="6946288"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88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470" y="2043127"/>
            <a:ext cx="5618329" cy="2771746"/>
          </a:xfrm>
        </p:spPr>
        <p:txBody>
          <a:bodyPr/>
          <a:lstStyle/>
          <a:p>
            <a:r>
              <a:rPr lang="en-US" dirty="0"/>
              <a:t>Potiphar’s wife tries to cheat on Potiphar with Joseph</a:t>
            </a:r>
          </a:p>
        </p:txBody>
      </p:sp>
      <p:pic>
        <p:nvPicPr>
          <p:cNvPr id="4098" name="Picture 2" descr="9 POTIPHAR&amp;#39;S WIFE!!! ideas | bible stories, bible crafts, bible pictures">
            <a:extLst>
              <a:ext uri="{FF2B5EF4-FFF2-40B4-BE49-F238E27FC236}">
                <a16:creationId xmlns="" xmlns:a16="http://schemas.microsoft.com/office/drawing/2014/main" id="{E49F0DC9-11D3-8648-BF32-88E58947A4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10" t="5879" r="10278" b="9016"/>
          <a:stretch/>
        </p:blipFill>
        <p:spPr bwMode="auto">
          <a:xfrm>
            <a:off x="6809874" y="0"/>
            <a:ext cx="5382126" cy="691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5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sz="5100"/>
              <a:t>Potiphar’s wife frames Joseph</a:t>
            </a:r>
          </a:p>
        </p:txBody>
      </p:sp>
      <p:pic>
        <p:nvPicPr>
          <p:cNvPr id="5122" name="Picture 2" descr="Further Reflections on Joseph | Reflections on Theological Topics of  Interest">
            <a:extLst>
              <a:ext uri="{FF2B5EF4-FFF2-40B4-BE49-F238E27FC236}">
                <a16:creationId xmlns="" xmlns:a16="http://schemas.microsoft.com/office/drawing/2014/main" id="{433A60B3-4E05-FC47-A65F-012CF0CB96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0689" b="-1"/>
          <a:stretch/>
        </p:blipFill>
        <p:spPr bwMode="auto">
          <a:xfrm>
            <a:off x="607848" y="609601"/>
            <a:ext cx="6946288"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6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5100"/>
              <a:t>Joseph is thrown back into prison</a:t>
            </a:r>
          </a:p>
        </p:txBody>
      </p:sp>
      <p:pic>
        <p:nvPicPr>
          <p:cNvPr id="6146" name="Picture 2" descr="FreeBibleimages :: Joseph in prison :: Joseph is falsely accused and put in  prison (Genesis 39:1-41:44)">
            <a:extLst>
              <a:ext uri="{FF2B5EF4-FFF2-40B4-BE49-F238E27FC236}">
                <a16:creationId xmlns="" xmlns:a16="http://schemas.microsoft.com/office/drawing/2014/main" id="{CFEC2FA8-354A-6D4C-92E9-33C471A5C1F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791" r="1561"/>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 xmlns:a16="http://schemas.microsoft.com/office/drawing/2014/main" id="{C91B2AEB-9C03-4291-82DB-27D351F311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7466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09074"/>
            <a:ext cx="9404723" cy="1400530"/>
          </a:xfrm>
        </p:spPr>
        <p:txBody>
          <a:bodyPr/>
          <a:lstStyle/>
          <a:p>
            <a:pPr algn="ctr"/>
            <a:r>
              <a:rPr lang="en-US" sz="4400" b="1" dirty="0">
                <a:solidFill>
                  <a:schemeClr val="tx1"/>
                </a:solidFill>
              </a:rPr>
              <a:t> Group Discussion</a:t>
            </a:r>
            <a:endParaRPr lang="en-US" dirty="0"/>
          </a:p>
        </p:txBody>
      </p:sp>
      <p:sp>
        <p:nvSpPr>
          <p:cNvPr id="3" name="Content Placeholder 2"/>
          <p:cNvSpPr>
            <a:spLocks noGrp="1"/>
          </p:cNvSpPr>
          <p:nvPr>
            <p:ph idx="1"/>
          </p:nvPr>
        </p:nvSpPr>
        <p:spPr>
          <a:xfrm>
            <a:off x="1104293" y="1641162"/>
            <a:ext cx="8946541" cy="4467962"/>
          </a:xfrm>
        </p:spPr>
        <p:txBody>
          <a:bodyPr>
            <a:normAutofit fontScale="25000" lnSpcReduction="20000"/>
          </a:bodyPr>
          <a:lstStyle/>
          <a:p>
            <a:pPr marL="0" lvl="0" indent="0">
              <a:buNone/>
            </a:pPr>
            <a:r>
              <a:rPr lang="en-US" sz="7200" dirty="0"/>
              <a:t>1. How do you think Potiphar knew that God was with Joseph?</a:t>
            </a:r>
          </a:p>
          <a:p>
            <a:pPr marL="0" indent="0">
              <a:buNone/>
            </a:pPr>
            <a:endParaRPr lang="en-US" sz="7200" dirty="0"/>
          </a:p>
          <a:p>
            <a:pPr marL="0" lvl="0" indent="0">
              <a:buNone/>
            </a:pPr>
            <a:r>
              <a:rPr lang="en-US" sz="7200" dirty="0"/>
              <a:t>2. What kind of person do you think Joseph was, for him to feel that way?</a:t>
            </a:r>
          </a:p>
          <a:p>
            <a:pPr marL="0" indent="0">
              <a:buNone/>
            </a:pPr>
            <a:endParaRPr lang="en-US" sz="7200" dirty="0"/>
          </a:p>
          <a:p>
            <a:pPr marL="0" lvl="0" indent="0">
              <a:buNone/>
            </a:pPr>
            <a:r>
              <a:rPr lang="en-US" sz="7200" dirty="0"/>
              <a:t>3. Joseph could have acted differently, after all he was mistreated badly and he was innocent and sold into slavery by his own family.</a:t>
            </a:r>
          </a:p>
          <a:p>
            <a:pPr marL="0" lvl="0" indent="0">
              <a:buNone/>
            </a:pPr>
            <a:r>
              <a:rPr lang="en-US" sz="7200" dirty="0"/>
              <a:t> </a:t>
            </a:r>
          </a:p>
          <a:p>
            <a:pPr marL="0" lvl="0" indent="0">
              <a:buNone/>
            </a:pPr>
            <a:r>
              <a:rPr lang="en-US" sz="7200" dirty="0"/>
              <a:t>4. Joseph was all alone, no family, why didn’t he sleep with his Master’s wife, after all he could have said “I deserve some comfort in this valley of tears?</a:t>
            </a:r>
          </a:p>
          <a:p>
            <a:pPr marL="0" indent="0">
              <a:buNone/>
            </a:pPr>
            <a:endParaRPr lang="en-US" sz="7200" dirty="0"/>
          </a:p>
          <a:p>
            <a:pPr marL="0" indent="0">
              <a:buNone/>
            </a:pPr>
            <a:r>
              <a:rPr lang="en-US" sz="7200" dirty="0"/>
              <a:t>5. Why do you think that the Lord was with Joseph ?</a:t>
            </a:r>
          </a:p>
          <a:p>
            <a:pPr marL="0" indent="0">
              <a:buNone/>
            </a:pPr>
            <a:endParaRPr lang="en-US" sz="7200" dirty="0"/>
          </a:p>
          <a:p>
            <a:pPr marL="0" indent="0">
              <a:buNone/>
            </a:pPr>
            <a:r>
              <a:rPr lang="en-US" sz="7200" dirty="0"/>
              <a:t>6. Why is attitude so important?</a:t>
            </a:r>
          </a:p>
        </p:txBody>
      </p:sp>
    </p:spTree>
    <p:extLst>
      <p:ext uri="{BB962C8B-B14F-4D97-AF65-F5344CB8AC3E}">
        <p14:creationId xmlns:p14="http://schemas.microsoft.com/office/powerpoint/2010/main" val="174662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0AC5E3-8975-014E-AC96-501BB6AE08CA}"/>
              </a:ext>
            </a:extLst>
          </p:cNvPr>
          <p:cNvSpPr>
            <a:spLocks noGrp="1"/>
          </p:cNvSpPr>
          <p:nvPr>
            <p:ph type="title"/>
          </p:nvPr>
        </p:nvSpPr>
        <p:spPr/>
        <p:txBody>
          <a:bodyPr/>
          <a:lstStyle/>
          <a:p>
            <a:pPr algn="ctr"/>
            <a:r>
              <a:rPr lang="en-US" b="1" dirty="0"/>
              <a:t>Group Discussion</a:t>
            </a:r>
          </a:p>
        </p:txBody>
      </p:sp>
      <p:sp>
        <p:nvSpPr>
          <p:cNvPr id="3" name="Content Placeholder 2">
            <a:extLst>
              <a:ext uri="{FF2B5EF4-FFF2-40B4-BE49-F238E27FC236}">
                <a16:creationId xmlns="" xmlns:a16="http://schemas.microsoft.com/office/drawing/2014/main" id="{5902AC60-8F95-4345-B550-6FC01979BF08}"/>
              </a:ext>
            </a:extLst>
          </p:cNvPr>
          <p:cNvSpPr>
            <a:spLocks noGrp="1"/>
          </p:cNvSpPr>
          <p:nvPr>
            <p:ph idx="1"/>
          </p:nvPr>
        </p:nvSpPr>
        <p:spPr/>
        <p:txBody>
          <a:bodyPr>
            <a:normAutofit lnSpcReduction="10000"/>
          </a:bodyPr>
          <a:lstStyle/>
          <a:p>
            <a:pPr marL="0" lvl="0" indent="0">
              <a:buNone/>
            </a:pPr>
            <a:r>
              <a:rPr lang="en-US" dirty="0"/>
              <a:t>7. Joseph was put in charge of everything in the prison. He could of taken two approaches to this situation.   He could have said “I’m not doing all this extra work” or he could have said  “This responsibility is not mine”</a:t>
            </a:r>
          </a:p>
          <a:p>
            <a:pPr marL="0" indent="0">
              <a:buNone/>
            </a:pPr>
            <a:r>
              <a:rPr lang="en-US" dirty="0"/>
              <a:t> </a:t>
            </a:r>
          </a:p>
          <a:p>
            <a:pPr marL="0" lvl="0" indent="0">
              <a:buNone/>
            </a:pPr>
            <a:r>
              <a:rPr lang="en-US" dirty="0"/>
              <a:t>8. Do you think Joseph would have had favor with everyone if he had a bad attitude?</a:t>
            </a:r>
          </a:p>
          <a:p>
            <a:pPr marL="0" indent="0">
              <a:buNone/>
            </a:pPr>
            <a:endParaRPr lang="en-US" dirty="0"/>
          </a:p>
          <a:p>
            <a:pPr marL="0" indent="0">
              <a:buNone/>
            </a:pPr>
            <a:r>
              <a:rPr lang="en-US" dirty="0"/>
              <a:t>9. What is your attitude, Is it like Josephs?</a:t>
            </a:r>
          </a:p>
          <a:p>
            <a:pPr marL="0" indent="0">
              <a:buNone/>
            </a:pPr>
            <a:endParaRPr lang="en-US" dirty="0"/>
          </a:p>
          <a:p>
            <a:pPr marL="0" indent="0">
              <a:buNone/>
            </a:pPr>
            <a:r>
              <a:rPr lang="en-US" dirty="0"/>
              <a:t>10. Have you been tempted to do things that are not right in here?</a:t>
            </a:r>
          </a:p>
          <a:p>
            <a:pPr marL="0" indent="0">
              <a:buNone/>
            </a:pPr>
            <a:endParaRPr lang="en-US" dirty="0"/>
          </a:p>
        </p:txBody>
      </p:sp>
    </p:spTree>
    <p:extLst>
      <p:ext uri="{BB962C8B-B14F-4D97-AF65-F5344CB8AC3E}">
        <p14:creationId xmlns:p14="http://schemas.microsoft.com/office/powerpoint/2010/main" val="2208200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2310</TotalTime>
  <Words>678</Words>
  <Application>Microsoft Office PowerPoint</Application>
  <PresentationFormat>Widescreen</PresentationFormat>
  <Paragraphs>200</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Times</vt:lpstr>
      <vt:lpstr>Times New Roman</vt:lpstr>
      <vt:lpstr>Wingdings 3</vt:lpstr>
      <vt:lpstr>Ion</vt:lpstr>
      <vt:lpstr>‘Joseph the Dreamer’</vt:lpstr>
      <vt:lpstr>Joseph is tempted to sin</vt:lpstr>
      <vt:lpstr>Potiphar saw the Lord was with Joseph</vt:lpstr>
      <vt:lpstr>Potiphar greatly trusted Joseph, putting him in charge of most everything</vt:lpstr>
      <vt:lpstr>Potiphar’s wife tries to cheat on Potiphar with Joseph</vt:lpstr>
      <vt:lpstr>Potiphar’s wife frames Joseph</vt:lpstr>
      <vt:lpstr>Joseph is thrown back into prison</vt:lpstr>
      <vt:lpstr> Group Discussion</vt:lpstr>
      <vt:lpstr>Group Discussion</vt:lpstr>
      <vt:lpstr>References </vt:lpstr>
      <vt:lpstr>Original Narrative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 and control: The link</dc:title>
  <dc:creator>Mila Daives</dc:creator>
  <cp:lastModifiedBy>CHERYL LANGFORD</cp:lastModifiedBy>
  <cp:revision>76</cp:revision>
  <dcterms:created xsi:type="dcterms:W3CDTF">2020-11-11T19:34:22Z</dcterms:created>
  <dcterms:modified xsi:type="dcterms:W3CDTF">2021-11-25T23:17:49Z</dcterms:modified>
</cp:coreProperties>
</file>