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2"/>
  </p:notesMasterIdLst>
  <p:sldIdLst>
    <p:sldId id="256" r:id="rId2"/>
    <p:sldId id="261" r:id="rId3"/>
    <p:sldId id="262" r:id="rId4"/>
    <p:sldId id="263" r:id="rId5"/>
    <p:sldId id="264" r:id="rId6"/>
    <p:sldId id="265" r:id="rId7"/>
    <p:sldId id="269" r:id="rId8"/>
    <p:sldId id="275"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8" autoAdjust="0"/>
    <p:restoredTop sz="86435" autoAdjust="0"/>
  </p:normalViewPr>
  <p:slideViewPr>
    <p:cSldViewPr snapToGrid="0">
      <p:cViewPr varScale="1">
        <p:scale>
          <a:sx n="54" d="100"/>
          <a:sy n="54" d="100"/>
        </p:scale>
        <p:origin x="147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Bible</a:t>
            </a:r>
            <a:r>
              <a:rPr lang="en-US" sz="1200" kern="1200" baseline="0" dirty="0" smtClean="0">
                <a:solidFill>
                  <a:schemeClr val="tx1"/>
                </a:solidFill>
                <a:effectLst/>
                <a:latin typeface="+mn-lt"/>
                <a:ea typeface="+mn-ea"/>
                <a:cs typeface="+mn-cs"/>
              </a:rPr>
              <a:t>  Study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class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u="sng" kern="1200" dirty="0">
                <a:solidFill>
                  <a:schemeClr val="tx1"/>
                </a:solidFill>
                <a:effectLst/>
                <a:latin typeface="+mn-lt"/>
                <a:ea typeface="+mn-ea"/>
                <a:cs typeface="+mn-cs"/>
              </a:rPr>
              <a:t>Text Genesis 37: 12-36</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 sold to merchants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his brethren went to feed his father’s flock in Shechem.  And Israel said to Joseph, Your brothers are feeding the flock, come and I will send thee unto them.  And he said, Here I 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he said to him, go I pray and see whether they are all right and that everything is well with the flocks and bring me word again about these things.  So he sent them out to the vale of Hebron and he came to Shechem.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a certain man found him and behold he was wandering in the field and the man asked him, what are you looking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he said to him, I am looking for my brothers, tell me please where are they and where are they feeding the flocks.</a:t>
            </a:r>
          </a:p>
          <a:p>
            <a:r>
              <a:rPr lang="en-US" sz="1200" kern="1200" dirty="0">
                <a:solidFill>
                  <a:schemeClr val="tx1"/>
                </a:solidFill>
                <a:effectLst/>
                <a:latin typeface="+mn-lt"/>
                <a:ea typeface="+mn-ea"/>
                <a:cs typeface="+mn-cs"/>
              </a:rPr>
              <a:t>And the man said they are gone for I heard them say, Let us go to Dothan.  And Joseph went after his brothers, and found them in Dothan.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dirty="0"/>
          </a:p>
          <a:p>
            <a:r>
              <a:rPr lang="en-US" sz="1200" kern="1200" dirty="0">
                <a:solidFill>
                  <a:schemeClr val="tx1"/>
                </a:solidFill>
                <a:effectLst/>
                <a:latin typeface="+mn-lt"/>
                <a:ea typeface="+mn-ea"/>
                <a:cs typeface="+mn-cs"/>
              </a:rPr>
              <a:t>And when his brothers saw them from afar off, before he got to them, they conspired to slay him.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they said to one another, here comes the dreamer.</a:t>
            </a:r>
          </a:p>
          <a:p>
            <a:r>
              <a:rPr lang="en-US" sz="1200" kern="1200" dirty="0">
                <a:solidFill>
                  <a:schemeClr val="tx1"/>
                </a:solidFill>
                <a:effectLst/>
                <a:latin typeface="+mn-lt"/>
                <a:ea typeface="+mn-ea"/>
                <a:cs typeface="+mn-cs"/>
              </a:rPr>
              <a:t>Come now and let us slay him, and cast him into the pit, and we will say, that some evil beast hath devoured him. Then we will see what will become of his dreams.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Rueben, one of his brothers heard it and said unto them, Let us not Kill him. And Rueben said unto them, shed no blood but cast him into the pit that is in the wilderness, and lay no hand on him. He thought he could save him and return him to his father, and he might rid him out of their hand. And it came to pass, when Joseph came to his brothers, that they stripped Joseph out of his coat, the coat of many colors that he was wearing.  </a:t>
            </a:r>
          </a:p>
          <a:p>
            <a:r>
              <a:rPr lang="en-US" sz="1200" kern="1200" dirty="0">
                <a:solidFill>
                  <a:schemeClr val="tx1"/>
                </a:solidFill>
                <a:effectLst/>
                <a:latin typeface="+mn-lt"/>
                <a:ea typeface="+mn-ea"/>
                <a:cs typeface="+mn-cs"/>
              </a:rPr>
              <a:t>And they took him, and cast him into a pit, and the pit was empty, there was no water in it.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they sat down to eat bread, and they lifted their eyes up and looked, and behold, a company of Ishmaelite’s who were coming from Gilead with their camels bearing spices and balm and myrrh, were going down to Egypt.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Judah said to his brothers, what profit is it if we slay our brother and conceal his blood, come let us sell him to the Ishmaelite’s and let not our hand be upon him, for he is our brother and our flesh.  And his brothers agreed with Judah, and were content.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they passed by Midianites merchantmen, and they lifted Joseph up out of the pit, and sold Joseph their brother to the Ishmaelite’s for twenty pieces of silver and they brought Joseph down into Egypt.</a:t>
            </a:r>
          </a:p>
          <a:p>
            <a:endParaRPr lang="en-US" b="1" dirty="0"/>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And when Rueben returned to the pit and Joseph was gone he tore his clothes and cried out.</a:t>
            </a:r>
          </a:p>
          <a:p>
            <a:r>
              <a:rPr lang="en-US" sz="1200" kern="1200" dirty="0">
                <a:solidFill>
                  <a:schemeClr val="tx1"/>
                </a:solidFill>
                <a:effectLst/>
                <a:latin typeface="+mn-lt"/>
                <a:ea typeface="+mn-ea"/>
                <a:cs typeface="+mn-cs"/>
              </a:rPr>
              <a:t>And he returned to his brothers and said the child is gone, and what do I do now…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they took Joseph’s coat of many colors, and they brought it to their father, and said we found this coat see whether it is Joseph’s or not?</a:t>
            </a:r>
          </a:p>
          <a:p>
            <a:r>
              <a:rPr lang="en-US" sz="1200" kern="1200" dirty="0">
                <a:solidFill>
                  <a:schemeClr val="tx1"/>
                </a:solidFill>
                <a:effectLst/>
                <a:latin typeface="+mn-lt"/>
                <a:ea typeface="+mn-ea"/>
                <a:cs typeface="+mn-cs"/>
              </a:rPr>
              <a:t>And he said , It is my son’s coat, an evil beast has devoured him and Joseph is in no doubt rent in pieces.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Jacob tore his clothes and put sackcloth upon his loins, and mourned. Then his father wept for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And the Midianites sold him into Egypt to a man named Potiphar, who was an officer in the Army of Pharaoh and was captain of the guard. </a:t>
            </a:r>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do you think they wanted to kill Joseph?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you know a family where there are many brothers or sisters?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they get along or is one brother or more singled out and hated?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When a loved one dies there is much grief, how would you handle the situation if you were Jacob the father?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Would you feel guilty about selling your little brother?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you want to save you younger siblings from getting into trouble?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would you do that if you could? What would you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Everywhere you look there are laws, and you know the consequences of breaking them, what will you do in the future so you don’t waste your life in places like these?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After they sold Joseph to the Midianites, what was the very next thing they did?  (ate!)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could they do that?</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237769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p>
          <a:p>
            <a:r>
              <a:rPr lang="en-US" sz="1200" b="1" kern="1200" dirty="0">
                <a:solidFill>
                  <a:schemeClr val="tx1"/>
                </a:solidFill>
                <a:effectLst/>
                <a:latin typeface="+mn-lt"/>
                <a:ea typeface="+mn-ea"/>
                <a:cs typeface="+mn-cs"/>
              </a:rPr>
              <a:t>JOSEPH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 PRISONER TO GOVERNOR”</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Text Genesis 37: 12-36</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 sold to merchants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his brethren went to feed his father’s flock in Shechem.  And Israel said to Joseph, Your brothers are feeding the flock, come and I will send thee unto them.  And he said, Here I 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he said to him, go I pray and see whether they are all right and that everything is well with the flocks and bring me word again about these things.  So he sent them out to the vale of Hebron and he came to Shechem.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a certain man found him and behold he was wandering in the field and the man asked him, what are you looking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he said to him, I am looking for my brothers, tell me please where are they and where are they feeding the flocks.</a:t>
            </a:r>
          </a:p>
          <a:p>
            <a:r>
              <a:rPr lang="en-US" sz="1200" kern="1200" dirty="0">
                <a:solidFill>
                  <a:schemeClr val="tx1"/>
                </a:solidFill>
                <a:effectLst/>
                <a:latin typeface="+mn-lt"/>
                <a:ea typeface="+mn-ea"/>
                <a:cs typeface="+mn-cs"/>
              </a:rPr>
              <a:t>And the man said they are gone for I heard them say, Let us go to Dothan.  And Joseph went after his brothers, and found them in Dothan.  </a:t>
            </a:r>
          </a:p>
          <a:p>
            <a:r>
              <a:rPr lang="en-US" sz="1200" kern="1200" dirty="0">
                <a:solidFill>
                  <a:schemeClr val="tx1"/>
                </a:solidFill>
                <a:effectLst/>
                <a:latin typeface="+mn-lt"/>
                <a:ea typeface="+mn-ea"/>
                <a:cs typeface="+mn-cs"/>
              </a:rPr>
              <a:t>And when his brothers saw them from afar off, before he got to them, they conspired to slay him.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they said to one another, here comes the dreamer.</a:t>
            </a:r>
          </a:p>
          <a:p>
            <a:r>
              <a:rPr lang="en-US" sz="1200" kern="1200" dirty="0">
                <a:solidFill>
                  <a:schemeClr val="tx1"/>
                </a:solidFill>
                <a:effectLst/>
                <a:latin typeface="+mn-lt"/>
                <a:ea typeface="+mn-ea"/>
                <a:cs typeface="+mn-cs"/>
              </a:rPr>
              <a:t>Come now and let us slay him, and cast him into the pit, and we will say, that some evil beast hath devoured him. Then we will see what will become of his dreams.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Rueben, one of his brothers heard it and said unto them, Let us not Kill him. And Rueben said unto them, shed no blood but cast him into the pit that is in the wilderness, and lay no hand on him. He thought he could save him and return him to his father, and he might rid him out of their hand.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it came to pass, when Joseph came to his brothers, that they stripped Joseph out of his coat, the coat of many colors that he was wearing.  </a:t>
            </a:r>
          </a:p>
          <a:p>
            <a:r>
              <a:rPr lang="en-US" sz="1200" kern="1200" dirty="0">
                <a:solidFill>
                  <a:schemeClr val="tx1"/>
                </a:solidFill>
                <a:effectLst/>
                <a:latin typeface="+mn-lt"/>
                <a:ea typeface="+mn-ea"/>
                <a:cs typeface="+mn-cs"/>
              </a:rPr>
              <a:t>And they took him, and cast him into a pit, and the pit was empty, there was no water in it.</a:t>
            </a:r>
          </a:p>
          <a:p>
            <a:r>
              <a:rPr lang="en-US" sz="1200" kern="1200" dirty="0">
                <a:solidFill>
                  <a:schemeClr val="tx1"/>
                </a:solidFill>
                <a:effectLst/>
                <a:latin typeface="+mn-lt"/>
                <a:ea typeface="+mn-ea"/>
                <a:cs typeface="+mn-cs"/>
              </a:rPr>
              <a:t>And they sat down to eat bread, and they lifted their eyes up and looked, and behold, a company of Ishmaelite’s who were coming from Gilead with their camels bearing spices and balm and myrrh, were going down to Egypt.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Judah said to his brothers, what profit is it if we slay our brother and conceal his blood, come let us sell him to the Ishmaelite’s and let not our hand be upon him, for he is our brother and our flesh.  And his brothers agreed with Judah, and were content.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they passed by Midianites merchantmen, and they lifted Joseph up out of the pit, and sold Joseph their brother to the Ishmaelite’s for twenty pieces of silver and they brought Joseph down into Egypt.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when Rueben returned to the pit and Joseph was gone he tore his clothes and cried out.</a:t>
            </a:r>
          </a:p>
          <a:p>
            <a:r>
              <a:rPr lang="en-US" sz="1200" kern="1200" dirty="0">
                <a:solidFill>
                  <a:schemeClr val="tx1"/>
                </a:solidFill>
                <a:effectLst/>
                <a:latin typeface="+mn-lt"/>
                <a:ea typeface="+mn-ea"/>
                <a:cs typeface="+mn-cs"/>
              </a:rPr>
              <a:t>And he returned to his brothers and said the child is gone, and what do I do now…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they took Joseph’s coat of many colors, and they brought it to their father, and said we found this coat see whether it is Joseph’s or not?</a:t>
            </a:r>
          </a:p>
          <a:p>
            <a:r>
              <a:rPr lang="en-US" sz="1200" kern="1200" dirty="0">
                <a:solidFill>
                  <a:schemeClr val="tx1"/>
                </a:solidFill>
                <a:effectLst/>
                <a:latin typeface="+mn-lt"/>
                <a:ea typeface="+mn-ea"/>
                <a:cs typeface="+mn-cs"/>
              </a:rPr>
              <a:t>And he said , It is my son’s coat, an evil beast has devoured him and Joseph is in no doubt rent in pieces.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Jacob tore his clothes and put sackcloth upon his loins, and mourned. Then his father wept for him.</a:t>
            </a:r>
          </a:p>
          <a:p>
            <a:r>
              <a:rPr lang="en-US" sz="1200" kern="1200" dirty="0">
                <a:solidFill>
                  <a:schemeClr val="tx1"/>
                </a:solidFill>
                <a:effectLst/>
                <a:latin typeface="+mn-lt"/>
                <a:ea typeface="+mn-ea"/>
                <a:cs typeface="+mn-cs"/>
              </a:rPr>
              <a:t>And the Midianites sold him into Egypt to a man named Potiphar, who was an officer in the Army of Pharaoh and was captain of the guard.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Meta-Morphosis                                             5/17/08</a:t>
            </a:r>
          </a:p>
          <a:p>
            <a:r>
              <a:rPr lang="en-US" sz="1200" kern="1200" dirty="0">
                <a:solidFill>
                  <a:schemeClr val="tx1"/>
                </a:solidFill>
                <a:effectLst/>
                <a:latin typeface="+mn-lt"/>
                <a:ea typeface="+mn-ea"/>
                <a:cs typeface="+mn-cs"/>
              </a:rPr>
              <a:t>A commitment and vision for the future through peremptory development of youth	Cheryl K Langford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do you think they wanted to kill Joseph?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you know a family where there are many brothers or sisters?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they get along or is one brother or more singled out and hated?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When a loved one dies there is much grief, how would you handle the situation if you were Jacob the father?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Would you feel guilty about selling your little brother?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you want to save you younger siblings from getting into trouble?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would you do that if you could? What would you 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Everywhere you look there are laws, and you know the consequences of breaking them, what will you do in the future so you don’t waste your life in places like these?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After they sold Joseph to the Midianites, what was the very next thing they did?  (ate!)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could they do that?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10</a:t>
            </a:fld>
            <a:endParaRPr lang="en-US" dirty="0"/>
          </a:p>
        </p:txBody>
      </p:sp>
    </p:spTree>
    <p:extLst>
      <p:ext uri="{BB962C8B-B14F-4D97-AF65-F5344CB8AC3E}">
        <p14:creationId xmlns:p14="http://schemas.microsoft.com/office/powerpoint/2010/main" val="317814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media.istockphoto.com/photos/jail-cell-picture-id502846348?k=6&amp;m=502846348&amp;s=612x612&amp;w=0&amp;h=rhL5-ze1NqTp7DK7oUqzrOlxI-okK19X76GCm_0OkeA=" TargetMode="External"/><Relationship Id="rId3" Type="http://schemas.openxmlformats.org/officeDocument/2006/relationships/hyperlink" Target="https://images.reference.com/amg-cms-reference-images/media/group-sheep-called_9563a42eb1f5c4ec.jpg?fit=crop&amp;width=900&amp;height=900" TargetMode="External"/><Relationship Id="rId7" Type="http://schemas.openxmlformats.org/officeDocument/2006/relationships/hyperlink" Target="https://static.wikia.nocookie.net/totalwar-ar/images/c/c4/Potiphar.jpg/revision/latest?cb=2019050805032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8.secure.hostingprod.com/@www.martin2001.com/ssl/Blutige-bock-josephs-coypel-BIBEL-1887-.jpg" TargetMode="External"/><Relationship Id="rId5" Type="http://schemas.openxmlformats.org/officeDocument/2006/relationships/hyperlink" Target="https://ldsseminary.files.wordpress.com/2017/09/joseph.jpg?resize=400,265" TargetMode="External"/><Relationship Id="rId4" Type="http://schemas.openxmlformats.org/officeDocument/2006/relationships/hyperlink" Target="https://scripturelady.com/wp-content/uploads/2018/08/Joseph-Pic-Thrown-Into-the-Well.jpeg" TargetMode="External"/><Relationship Id="rId9" Type="http://schemas.openxmlformats.org/officeDocument/2006/relationships/hyperlink" Target="https://media.freebibleimages.org/stories/FB_Joseph_Pharaoh_Dreams/overview-images/006-joseph-pharaoh-dreams.jpg?16135954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129" y="846938"/>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7" name="Title 1">
            <a:extLst>
              <a:ext uri="{FF2B5EF4-FFF2-40B4-BE49-F238E27FC236}">
                <a16:creationId xmlns="" xmlns:a16="http://schemas.microsoft.com/office/drawing/2014/main" id="{23922F42-BE04-594D-B277-DB6248066FD6}"/>
              </a:ext>
            </a:extLst>
          </p:cNvPr>
          <p:cNvSpPr txBox="1">
            <a:spLocks/>
          </p:cNvSpPr>
          <p:nvPr/>
        </p:nvSpPr>
        <p:spPr>
          <a:xfrm>
            <a:off x="1662783" y="2585141"/>
            <a:ext cx="8141080" cy="1541636"/>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000" b="1" dirty="0">
                <a:solidFill>
                  <a:schemeClr val="tx1"/>
                </a:solidFill>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solidFill>
                  <a:schemeClr val="tx1"/>
                </a:solidFill>
                <a:latin typeface="Times New Roman" panose="02020603050405020304" pitchFamily="18" charset="0"/>
                <a:cs typeface="Times New Roman" panose="02020603050405020304" pitchFamily="18" charset="0"/>
              </a:rPr>
              <a:t>A story of attitude and forgiveness.</a:t>
            </a:r>
          </a:p>
        </p:txBody>
      </p:sp>
      <p:sp>
        <p:nvSpPr>
          <p:cNvPr id="8" name="TextBox 7">
            <a:extLst>
              <a:ext uri="{FF2B5EF4-FFF2-40B4-BE49-F238E27FC236}">
                <a16:creationId xmlns="" xmlns:a16="http://schemas.microsoft.com/office/drawing/2014/main" id="{7A4E87BA-1735-E748-BF8E-F03588636CE3}"/>
              </a:ext>
            </a:extLst>
          </p:cNvPr>
          <p:cNvSpPr txBox="1"/>
          <p:nvPr/>
        </p:nvSpPr>
        <p:spPr>
          <a:xfrm>
            <a:off x="4902529" y="4338085"/>
            <a:ext cx="148855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Class 2</a:t>
            </a:r>
          </a:p>
        </p:txBody>
      </p:sp>
      <p:pic>
        <p:nvPicPr>
          <p:cNvPr id="6148" name="Picture 4" descr="FreeBibleimages :: Joseph: Pharaoh&amp;#39;s Dreams :: When Pharaoh has two  disturbing dreams, Joseph is released from prison to interpret them  (Genesis 41:1-46)">
            <a:extLst>
              <a:ext uri="{FF2B5EF4-FFF2-40B4-BE49-F238E27FC236}">
                <a16:creationId xmlns="" xmlns:a16="http://schemas.microsoft.com/office/drawing/2014/main" id="{C741693F-BC46-584F-AB4D-5CD54C7B7D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937" y="4109619"/>
            <a:ext cx="3516850" cy="26376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17,664 Prison Cell Stock Photos, Pictures &amp;amp; Royalty-Free Images - iStock">
            <a:extLst>
              <a:ext uri="{FF2B5EF4-FFF2-40B4-BE49-F238E27FC236}">
                <a16:creationId xmlns="" xmlns:a16="http://schemas.microsoft.com/office/drawing/2014/main" id="{1DC99007-8A31-1C42-9D5A-63E5CDED1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045" y="4109618"/>
            <a:ext cx="3956456" cy="263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B9B7F-233B-7948-AC5A-61839DB8AC83}"/>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361984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4700" dirty="0"/>
              <a:t>Joseph Searches for his Brothers</a:t>
            </a:r>
          </a:p>
        </p:txBody>
      </p:sp>
      <p:pic>
        <p:nvPicPr>
          <p:cNvPr id="1026" name="Picture 2" descr="What Is a Group of Sheep Called?">
            <a:extLst>
              <a:ext uri="{FF2B5EF4-FFF2-40B4-BE49-F238E27FC236}">
                <a16:creationId xmlns="" xmlns:a16="http://schemas.microsoft.com/office/drawing/2014/main" id="{EED0AFFC-160C-1941-B4E4-7DF5347DC44E}"/>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t="3421" r="-2" b="5831"/>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7" name="Picture 136">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9" name="Oval 138">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1" name="Picture 140">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3" name="Picture 142">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5" name="Rectangle 144">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dirty="0"/>
              <a:t>Joseph’s Brothers Conspire Against Him</a:t>
            </a:r>
          </a:p>
        </p:txBody>
      </p:sp>
      <p:pic>
        <p:nvPicPr>
          <p:cNvPr id="3074" name="Picture 2" descr="Getting Thrown into the Pit of Innocence —">
            <a:extLst>
              <a:ext uri="{FF2B5EF4-FFF2-40B4-BE49-F238E27FC236}">
                <a16:creationId xmlns="" xmlns:a16="http://schemas.microsoft.com/office/drawing/2014/main" id="{EFB25889-0AF2-D243-A727-BF1C3BBD9F1A}"/>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t="17320" b="17769"/>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257" y="2182906"/>
            <a:ext cx="3561517" cy="2492187"/>
          </a:xfrm>
        </p:spPr>
        <p:txBody>
          <a:bodyPr>
            <a:noAutofit/>
          </a:bodyPr>
          <a:lstStyle/>
          <a:p>
            <a:pPr>
              <a:lnSpc>
                <a:spcPct val="90000"/>
              </a:lnSpc>
            </a:pPr>
            <a:r>
              <a:rPr lang="en-US" dirty="0"/>
              <a:t>Joseph’s Brothers Sell Him to Ishmaelites</a:t>
            </a:r>
          </a:p>
        </p:txBody>
      </p:sp>
      <p:pic>
        <p:nvPicPr>
          <p:cNvPr id="2052" name="Picture 4" descr="The story of Joseph sold into Egypt - The Documentary Hypothesis In Effect  - LDS Scripture Teachings">
            <a:extLst>
              <a:ext uri="{FF2B5EF4-FFF2-40B4-BE49-F238E27FC236}">
                <a16:creationId xmlns="" xmlns:a16="http://schemas.microsoft.com/office/drawing/2014/main" id="{B43DCFDC-C177-1743-827C-64EB8EB16E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71" t="-4" r="41376" b="2"/>
          <a:stretch/>
        </p:blipFill>
        <p:spPr bwMode="auto">
          <a:xfrm>
            <a:off x="7984373" y="571500"/>
            <a:ext cx="3409037"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50" name="Picture 2" descr="Joseph Pic Thrown Into the Well - The Scripture Lady">
            <a:extLst>
              <a:ext uri="{FF2B5EF4-FFF2-40B4-BE49-F238E27FC236}">
                <a16:creationId xmlns="" xmlns:a16="http://schemas.microsoft.com/office/drawing/2014/main" id="{F591392C-0FC7-B94B-934F-AAF890A5090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80" r="8949"/>
          <a:stretch/>
        </p:blipFill>
        <p:spPr bwMode="auto">
          <a:xfrm>
            <a:off x="4207628" y="571499"/>
            <a:ext cx="3409037"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 xmlns:a16="http://schemas.microsoft.com/office/drawing/2014/main" id="{B4BFCD53-7EAD-4FDE-866D-72D8ED6088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5600"/>
              <a:t>Joseph’s Brothers Fake his Death</a:t>
            </a:r>
          </a:p>
        </p:txBody>
      </p:sp>
      <p:pic>
        <p:nvPicPr>
          <p:cNvPr id="4098" name="Picture 2" descr="BIBLE Joseph&amp;#39;s Bloody Coat Brought to Jacob by Coypel - SUPERB COLOR Litho  Print | eBay">
            <a:extLst>
              <a:ext uri="{FF2B5EF4-FFF2-40B4-BE49-F238E27FC236}">
                <a16:creationId xmlns="" xmlns:a16="http://schemas.microsoft.com/office/drawing/2014/main" id="{4724C983-65E4-9142-B555-9561C5BA7874}"/>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6685" r="1" b="1"/>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82382" y="1454964"/>
            <a:ext cx="6261917" cy="3308840"/>
          </a:xfrm>
        </p:spPr>
        <p:txBody>
          <a:bodyPr vert="horz" lIns="91440" tIns="45720" rIns="91440" bIns="45720" rtlCol="0" anchor="b">
            <a:normAutofit/>
          </a:bodyPr>
          <a:lstStyle/>
          <a:p>
            <a:r>
              <a:rPr lang="en-US" sz="7200"/>
              <a:t>Joseph is Sold to Potiphar</a:t>
            </a:r>
          </a:p>
        </p:txBody>
      </p:sp>
      <p:pic>
        <p:nvPicPr>
          <p:cNvPr id="5122" name="Picture 2" descr="Potiphar | Historica Wiki | Fandom">
            <a:extLst>
              <a:ext uri="{FF2B5EF4-FFF2-40B4-BE49-F238E27FC236}">
                <a16:creationId xmlns="" xmlns:a16="http://schemas.microsoft.com/office/drawing/2014/main" id="{9BA4DE2A-EAA3-224F-915A-819CC78A3BE5}"/>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7108" r="9409" b="-1"/>
          <a:stretch/>
        </p:blipFill>
        <p:spPr bwMode="auto">
          <a:xfrm>
            <a:off x="-1" y="10"/>
            <a:ext cx="46346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6" name="TextBox 5">
            <a:extLst>
              <a:ext uri="{FF2B5EF4-FFF2-40B4-BE49-F238E27FC236}">
                <a16:creationId xmlns="" xmlns:a16="http://schemas.microsoft.com/office/drawing/2014/main" id="{92C444EA-7BA1-CF4F-82F7-8F47FD2C557D}"/>
              </a:ext>
            </a:extLst>
          </p:cNvPr>
          <p:cNvSpPr txBox="1"/>
          <p:nvPr/>
        </p:nvSpPr>
        <p:spPr>
          <a:xfrm>
            <a:off x="646111" y="1613647"/>
            <a:ext cx="10810783" cy="4524315"/>
          </a:xfrm>
          <a:prstGeom prst="rect">
            <a:avLst/>
          </a:prstGeom>
          <a:noFill/>
        </p:spPr>
        <p:txBody>
          <a:bodyPr wrap="square" rtlCol="0">
            <a:spAutoFit/>
          </a:bodyPr>
          <a:lstStyle/>
          <a:p>
            <a:pPr lvl="0"/>
            <a:r>
              <a:rPr lang="en-US" dirty="0"/>
              <a:t>1. Why do you think they wanted to kill Joseph?</a:t>
            </a:r>
          </a:p>
          <a:p>
            <a:r>
              <a:rPr lang="en-US" dirty="0"/>
              <a:t> </a:t>
            </a:r>
          </a:p>
          <a:p>
            <a:pPr lvl="0"/>
            <a:r>
              <a:rPr lang="en-US" dirty="0"/>
              <a:t>2. Do you know a family where there are many brothers or sisters?</a:t>
            </a:r>
          </a:p>
          <a:p>
            <a:r>
              <a:rPr lang="en-US" dirty="0"/>
              <a:t> </a:t>
            </a:r>
          </a:p>
          <a:p>
            <a:r>
              <a:rPr lang="en-US" dirty="0"/>
              <a:t> </a:t>
            </a:r>
          </a:p>
          <a:p>
            <a:pPr lvl="0"/>
            <a:r>
              <a:rPr lang="en-US" dirty="0"/>
              <a:t>3. Do they get along or is one brother or more singled out and hated?</a:t>
            </a:r>
          </a:p>
          <a:p>
            <a:r>
              <a:rPr lang="en-US" dirty="0"/>
              <a:t> </a:t>
            </a:r>
          </a:p>
          <a:p>
            <a:r>
              <a:rPr lang="en-US" dirty="0"/>
              <a:t> </a:t>
            </a:r>
          </a:p>
          <a:p>
            <a:pPr lvl="0"/>
            <a:r>
              <a:rPr lang="en-US" dirty="0"/>
              <a:t>4. When a loved one dies there is much grief, how would you handle the situation if you were Jacob the father?</a:t>
            </a:r>
          </a:p>
          <a:p>
            <a:r>
              <a:rPr lang="en-US" dirty="0"/>
              <a:t> </a:t>
            </a:r>
          </a:p>
          <a:p>
            <a:r>
              <a:rPr lang="en-US" dirty="0"/>
              <a:t> </a:t>
            </a:r>
          </a:p>
          <a:p>
            <a:pPr lvl="0"/>
            <a:r>
              <a:rPr lang="en-US" dirty="0"/>
              <a:t>5. Would you feel guilty about selling your little brother?</a:t>
            </a:r>
          </a:p>
          <a:p>
            <a:r>
              <a:rPr lang="en-US" dirty="0"/>
              <a:t> </a:t>
            </a:r>
          </a:p>
          <a:p>
            <a:r>
              <a:rPr lang="en-US" dirty="0"/>
              <a:t> </a:t>
            </a:r>
          </a:p>
          <a:p>
            <a:endParaRPr lang="en-US" dirty="0"/>
          </a:p>
        </p:txBody>
      </p:sp>
    </p:spTree>
    <p:extLst>
      <p:ext uri="{BB962C8B-B14F-4D97-AF65-F5344CB8AC3E}">
        <p14:creationId xmlns:p14="http://schemas.microsoft.com/office/powerpoint/2010/main" val="174662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2035B-FC38-5149-983C-E38F50736D4D}"/>
              </a:ext>
            </a:extLst>
          </p:cNvPr>
          <p:cNvSpPr>
            <a:spLocks noGrp="1"/>
          </p:cNvSpPr>
          <p:nvPr>
            <p:ph type="title"/>
          </p:nvPr>
        </p:nvSpPr>
        <p:spPr/>
        <p:txBody>
          <a:bodyPr/>
          <a:lstStyle/>
          <a:p>
            <a:pPr algn="ctr"/>
            <a:r>
              <a:rPr lang="en-US" sz="4400" b="1" dirty="0"/>
              <a:t>Group Discussion</a:t>
            </a:r>
          </a:p>
        </p:txBody>
      </p:sp>
      <p:sp>
        <p:nvSpPr>
          <p:cNvPr id="3" name="Content Placeholder 2">
            <a:extLst>
              <a:ext uri="{FF2B5EF4-FFF2-40B4-BE49-F238E27FC236}">
                <a16:creationId xmlns="" xmlns:a16="http://schemas.microsoft.com/office/drawing/2014/main" id="{648138C2-8164-4741-98DD-4792BB2D72DF}"/>
              </a:ext>
            </a:extLst>
          </p:cNvPr>
          <p:cNvSpPr>
            <a:spLocks noGrp="1"/>
          </p:cNvSpPr>
          <p:nvPr>
            <p:ph idx="1"/>
          </p:nvPr>
        </p:nvSpPr>
        <p:spPr>
          <a:xfrm>
            <a:off x="646111" y="1546412"/>
            <a:ext cx="9739011" cy="4195481"/>
          </a:xfrm>
        </p:spPr>
        <p:txBody>
          <a:bodyPr>
            <a:normAutofit fontScale="92500" lnSpcReduction="20000"/>
          </a:bodyPr>
          <a:lstStyle/>
          <a:p>
            <a:pPr marL="0" lvl="0" indent="0">
              <a:buNone/>
            </a:pPr>
            <a:r>
              <a:rPr lang="en-US" dirty="0"/>
              <a:t>6. Do you want to save you younger siblings from getting into trouble?</a:t>
            </a:r>
          </a:p>
          <a:p>
            <a:pPr marL="0" lvl="0" indent="0">
              <a:buNone/>
            </a:pPr>
            <a:endParaRPr lang="en-US" dirty="0"/>
          </a:p>
          <a:p>
            <a:pPr marL="0" lvl="0" indent="0">
              <a:buNone/>
            </a:pPr>
            <a:r>
              <a:rPr lang="en-US" dirty="0"/>
              <a:t>7. How would you do that if you could? What would you do?</a:t>
            </a:r>
          </a:p>
          <a:p>
            <a:pPr marL="0" indent="0">
              <a:buNone/>
            </a:pPr>
            <a:endParaRPr lang="en-US" dirty="0"/>
          </a:p>
          <a:p>
            <a:pPr marL="0" indent="0">
              <a:buNone/>
            </a:pPr>
            <a:r>
              <a:rPr lang="en-US" dirty="0"/>
              <a:t>8. Everywhere you look there are laws, and you know the consequences of breaking them, what will you do in the future so you don’t waste your life in places like these?</a:t>
            </a:r>
          </a:p>
          <a:p>
            <a:pPr marL="0" indent="0">
              <a:buNone/>
            </a:pPr>
            <a:endParaRPr lang="en-US" dirty="0"/>
          </a:p>
          <a:p>
            <a:pPr marL="0" indent="0">
              <a:buNone/>
            </a:pPr>
            <a:r>
              <a:rPr lang="en-US" dirty="0"/>
              <a:t>9. After they sold Joseph to the Midianites, what was the very next thing they did?  (ate!)</a:t>
            </a:r>
          </a:p>
          <a:p>
            <a:pPr marL="0" indent="0">
              <a:buNone/>
            </a:pPr>
            <a:endParaRPr lang="en-US" dirty="0"/>
          </a:p>
          <a:p>
            <a:pPr marL="0" indent="0">
              <a:buNone/>
            </a:pPr>
            <a:r>
              <a:rPr lang="en-US" dirty="0"/>
              <a:t>10. How could they do that?</a:t>
            </a:r>
          </a:p>
          <a:p>
            <a:endParaRPr lang="en-US" dirty="0"/>
          </a:p>
        </p:txBody>
      </p:sp>
    </p:spTree>
    <p:extLst>
      <p:ext uri="{BB962C8B-B14F-4D97-AF65-F5344CB8AC3E}">
        <p14:creationId xmlns:p14="http://schemas.microsoft.com/office/powerpoint/2010/main" val="123798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https://images.reference.com/amg-cms-reference-images/media/group-sheep-called_9563a42eb1f5c4ec.jpg?fit=crop&amp;width=900&amp;height=900</a:t>
            </a:r>
            <a:endParaRPr lang="en-US" sz="1000" dirty="0"/>
          </a:p>
          <a:p>
            <a:r>
              <a:rPr lang="en-US" sz="1000" dirty="0">
                <a:hlinkClick r:id="rId4"/>
              </a:rPr>
              <a:t>https://scripturelady.com/wp-content/uploads/2018/08/Joseph-Pic-Thrown-Into-the-Well.jpeg</a:t>
            </a:r>
            <a:endParaRPr lang="en-US" sz="1000" dirty="0"/>
          </a:p>
          <a:p>
            <a:r>
              <a:rPr lang="en-US" sz="1000" dirty="0"/>
              <a:t>https://</a:t>
            </a:r>
            <a:r>
              <a:rPr lang="en-US" sz="1000" dirty="0" err="1"/>
              <a:t>images.squarespace-cdn.com</a:t>
            </a:r>
            <a:r>
              <a:rPr lang="en-US" sz="1000" dirty="0"/>
              <a:t>/content/v1/575ee612cf80a17326a41248/1476760898732-3ZYXVKO7ISR75Z9Z0Q24/ke17ZwdGBToddI8pDm48kDg3tTBllHO0I6vPpG3XTKtZw-zPPgdn4jUwVcJE1ZvWEtT5uBSRWt4vQZAgTJucoTqqXjS3CfNDSuuf31e0tVEUKDR0tE5RUUxn5oHGbd_sdHGBooQWM4Lp4ziy4Q5jgefjWhQI09m6m2Dqi11SWuQ/Picture1</a:t>
            </a:r>
            <a:r>
              <a:rPr lang="en-US" sz="1000"/>
              <a:t>.jpg</a:t>
            </a:r>
            <a:endParaRPr lang="en-US" sz="1000" dirty="0"/>
          </a:p>
          <a:p>
            <a:r>
              <a:rPr lang="en-US" sz="1000" dirty="0">
                <a:hlinkClick r:id="rId5"/>
              </a:rPr>
              <a:t>https://ldsseminary.files.wordpress.com/2017/09/joseph.jpg?resize=400%2C265</a:t>
            </a:r>
            <a:endParaRPr lang="en-US" sz="1000" dirty="0"/>
          </a:p>
          <a:p>
            <a:r>
              <a:rPr lang="en-US" sz="1000" dirty="0">
                <a:hlinkClick r:id="rId6"/>
              </a:rPr>
              <a:t>https://p8.secure.hostingprod.com/@www.martin2001.com/ssl/Blutige-bock-josephs-coypel-BIBEL-1887-.jpg</a:t>
            </a:r>
            <a:endParaRPr lang="en-US" sz="1000" dirty="0"/>
          </a:p>
          <a:p>
            <a:r>
              <a:rPr lang="en-US" sz="1000" dirty="0">
                <a:hlinkClick r:id="rId7"/>
              </a:rPr>
              <a:t>https://static.wikia.nocookie.net/totalwar-ar/images/c/c4/Potiphar.jpg/revision/latest?cb=20190508050324</a:t>
            </a:r>
            <a:endParaRPr lang="en-US" sz="1000" dirty="0"/>
          </a:p>
          <a:p>
            <a:r>
              <a:rPr lang="en-US" sz="1000" dirty="0">
                <a:hlinkClick r:id="rId8"/>
              </a:rPr>
              <a:t>https://media.istockphoto.com/photos/jail-cell-picture-id502846348?k=6&amp;m=502846348&amp;s=612x612&amp;w=0&amp;h=rhL5-ze1NqTp7DK7oUqzrOlxI-okK19X76GCm_0OkeA=</a:t>
            </a:r>
            <a:endParaRPr lang="en-US" sz="1000" dirty="0"/>
          </a:p>
          <a:p>
            <a:r>
              <a:rPr lang="en-US" sz="1000" dirty="0">
                <a:hlinkClick r:id="rId9"/>
              </a:rPr>
              <a:t>https://media.freebibleimages.org/stories/FB_Joseph_Pharaoh_Dreams/overview-images/006-joseph-pharaoh-dreams.jpg?1613595454</a:t>
            </a:r>
            <a:endParaRPr lang="en-US" sz="1000" dirty="0"/>
          </a:p>
          <a:p>
            <a:pPr marL="0" indent="0">
              <a:buNone/>
            </a:pPr>
            <a:endParaRPr lang="en-US" sz="1000" dirty="0"/>
          </a:p>
          <a:p>
            <a:endParaRPr lang="en-US" sz="1000" dirty="0"/>
          </a:p>
          <a:p>
            <a:endParaRPr lang="en-US" sz="1000" dirty="0"/>
          </a:p>
        </p:txBody>
      </p:sp>
    </p:spTree>
    <p:extLst>
      <p:ext uri="{BB962C8B-B14F-4D97-AF65-F5344CB8AC3E}">
        <p14:creationId xmlns:p14="http://schemas.microsoft.com/office/powerpoint/2010/main" val="2917049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2326</TotalTime>
  <Words>386</Words>
  <Application>Microsoft Office PowerPoint</Application>
  <PresentationFormat>Widescreen</PresentationFormat>
  <Paragraphs>209</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Ion</vt:lpstr>
      <vt:lpstr>‘Joseph the Dreamer’</vt:lpstr>
      <vt:lpstr>Joseph Searches for his Brothers</vt:lpstr>
      <vt:lpstr>Joseph’s Brothers Conspire Against Him</vt:lpstr>
      <vt:lpstr>Joseph’s Brothers Sell Him to Ishmaelites</vt:lpstr>
      <vt:lpstr>Joseph’s Brothers Fake his Death</vt:lpstr>
      <vt:lpstr>Joseph is Sold to Potiphar</vt:lpstr>
      <vt:lpstr> Group Discussion</vt:lpstr>
      <vt:lpstr>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78</cp:revision>
  <dcterms:created xsi:type="dcterms:W3CDTF">2020-11-11T19:34:22Z</dcterms:created>
  <dcterms:modified xsi:type="dcterms:W3CDTF">2021-11-25T23:16:47Z</dcterms:modified>
</cp:coreProperties>
</file>