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5"/>
  </p:notesMasterIdLst>
  <p:sldIdLst>
    <p:sldId id="256" r:id="rId2"/>
    <p:sldId id="261" r:id="rId3"/>
    <p:sldId id="262" r:id="rId4"/>
    <p:sldId id="263" r:id="rId5"/>
    <p:sldId id="264" r:id="rId6"/>
    <p:sldId id="265" r:id="rId7"/>
    <p:sldId id="266" r:id="rId8"/>
    <p:sldId id="267" r:id="rId9"/>
    <p:sldId id="270" r:id="rId10"/>
    <p:sldId id="269" r:id="rId11"/>
    <p:sldId id="275" r:id="rId12"/>
    <p:sldId id="273"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6" autoAdjust="0"/>
    <p:restoredTop sz="86435" autoAdjust="0"/>
  </p:normalViewPr>
  <p:slideViewPr>
    <p:cSldViewPr snapToGrid="0">
      <p:cViewPr varScale="1">
        <p:scale>
          <a:sx n="54" d="100"/>
          <a:sy n="54" d="100"/>
        </p:scale>
        <p:origin x="128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74"/>
    </p:cViewPr>
  </p:sorterViewPr>
  <p:notesViewPr>
    <p:cSldViewPr snapToGrid="0">
      <p:cViewPr>
        <p:scale>
          <a:sx n="105" d="100"/>
          <a:sy n="105" d="100"/>
        </p:scale>
        <p:origin x="1800" y="-4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40517-3E13-461E-9CBE-46B6044970F8}" type="datetimeFigureOut">
              <a:rPr lang="en-US" smtClean="0"/>
              <a:t>11/25/2021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1BD87-A954-4C4C-9720-F9E57D637882}" type="slidenum">
              <a:rPr lang="en-US" smtClean="0"/>
              <a:t>‹#›</a:t>
            </a:fld>
            <a:endParaRPr lang="en-US" dirty="0"/>
          </a:p>
        </p:txBody>
      </p:sp>
    </p:spTree>
    <p:extLst>
      <p:ext uri="{BB962C8B-B14F-4D97-AF65-F5344CB8AC3E}">
        <p14:creationId xmlns:p14="http://schemas.microsoft.com/office/powerpoint/2010/main" val="388631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Narration: </a:t>
            </a:r>
            <a:r>
              <a:rPr lang="en-US" sz="1200" b="1" kern="1200" dirty="0" smtClean="0">
                <a:solidFill>
                  <a:schemeClr val="tx1"/>
                </a:solidFill>
                <a:effectLst/>
                <a:latin typeface="+mn-lt"/>
                <a:ea typeface="+mn-ea"/>
                <a:cs typeface="+mn-cs"/>
              </a:rPr>
              <a:t>Bible Study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a:solidFill>
                  <a:schemeClr val="tx1"/>
                </a:solidFill>
                <a:latin typeface="Times New Roman" panose="02020603050405020304" pitchFamily="18" charset="0"/>
                <a:cs typeface="Times New Roman" panose="02020603050405020304" pitchFamily="18" charset="0"/>
              </a:rPr>
              <a:t>Is there an evil force behind all of the negative actions on our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What will happen to me after I die?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Am I all alone?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These are questions on all of our minds at some time or another.  There are those that believe in creationism versus evolutionism?  The answers to all of these questions are in the Bible.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1</a:t>
            </a:fld>
            <a:endParaRPr lang="en-US" dirty="0"/>
          </a:p>
        </p:txBody>
      </p:sp>
    </p:spTree>
    <p:extLst>
      <p:ext uri="{BB962C8B-B14F-4D97-AF65-F5344CB8AC3E}">
        <p14:creationId xmlns:p14="http://schemas.microsoft.com/office/powerpoint/2010/main" val="2083311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1189038"/>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Group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Break into groups of 4 and discuss the following questions.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Please Note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give them one question at a time, after they have had adequate time to discuss, move to the next question.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Years of prison and alienation from his family brought Joseph to an overwhelming state. He could have killed his brothers he had the power to do that.  Why was this better for him?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What would killing them have done to the destiny of the Jewish nation?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Pharaoh was glad to hear of Joseph’s family.  When you are in right standing with God, you have favor with people.  How can you get into right standing with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Do you believe if you start to make the right decisions that God will make your life right again?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 Can you feel the power of God calling to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6. When Jacob’s brothers were young, they made bad decisions. Now they were changing. Why is it important to do things right?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7. You will encounter laws every where you go.  What are the consequences of breaking laws?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8. What are the consequences of breaking God’s laws?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9. God will always try to enter your life and help you. Why?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 Jacob hears what the brothers are saying.  Why doesn’t he believe them?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Come back to a whole group and re-ask the same questions and see if anyone wants to share their thoughts.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10</a:t>
            </a:fld>
            <a:endParaRPr lang="en-US" dirty="0"/>
          </a:p>
        </p:txBody>
      </p:sp>
    </p:spTree>
    <p:extLst>
      <p:ext uri="{BB962C8B-B14F-4D97-AF65-F5344CB8AC3E}">
        <p14:creationId xmlns:p14="http://schemas.microsoft.com/office/powerpoint/2010/main" val="2377697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11BD87-A954-4C4C-9720-F9E57D637882}" type="slidenum">
              <a:rPr lang="en-US" smtClean="0"/>
              <a:t>12</a:t>
            </a:fld>
            <a:endParaRPr lang="en-US" dirty="0"/>
          </a:p>
        </p:txBody>
      </p:sp>
    </p:spTree>
    <p:extLst>
      <p:ext uri="{BB962C8B-B14F-4D97-AF65-F5344CB8AC3E}">
        <p14:creationId xmlns:p14="http://schemas.microsoft.com/office/powerpoint/2010/main" val="191437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a:t>
            </a:r>
          </a:p>
          <a:p>
            <a:r>
              <a:rPr lang="en-US" sz="1200" b="1" kern="1200" dirty="0">
                <a:solidFill>
                  <a:schemeClr val="tx1"/>
                </a:solidFill>
                <a:effectLst/>
                <a:latin typeface="+mn-lt"/>
                <a:ea typeface="+mn-ea"/>
                <a:cs typeface="+mn-cs"/>
              </a:rPr>
              <a:t>TEXT: Genesis 45 1-28</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u="sng" kern="1200" dirty="0">
                <a:solidFill>
                  <a:schemeClr val="tx1"/>
                </a:solidFill>
                <a:effectLst/>
                <a:latin typeface="+mn-lt"/>
                <a:ea typeface="+mn-ea"/>
                <a:cs typeface="+mn-cs"/>
              </a:rPr>
              <a:t>Joseph Revealed to His Brothers </a:t>
            </a:r>
            <a:br>
              <a:rPr lang="en-US" sz="1200" b="1" u="sng"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Then Joseph could not restrain himself before all those who stood by him, and he cried out, “Make everyone go out from me!” So no one stood with him while Joseph made himself known to his brothers.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wept aloud, and the Egyptians and the house of Pharaoh heard </a:t>
            </a:r>
            <a:r>
              <a:rPr lang="en-US" sz="1200" i="1" kern="1200" dirty="0">
                <a:solidFill>
                  <a:schemeClr val="tx1"/>
                </a:solidFill>
                <a:effectLst/>
                <a:latin typeface="+mn-lt"/>
                <a:ea typeface="+mn-ea"/>
                <a:cs typeface="+mn-cs"/>
              </a:rPr>
              <a:t>it. </a:t>
            </a:r>
            <a:br>
              <a:rPr lang="en-US" sz="1200" i="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Then Joseph said to his brothers, “I </a:t>
            </a:r>
            <a:r>
              <a:rPr lang="en-US" sz="1200" i="1" kern="1200" dirty="0">
                <a:solidFill>
                  <a:schemeClr val="tx1"/>
                </a:solidFill>
                <a:effectLst/>
                <a:latin typeface="+mn-lt"/>
                <a:ea typeface="+mn-ea"/>
                <a:cs typeface="+mn-cs"/>
              </a:rPr>
              <a:t>am </a:t>
            </a:r>
            <a:r>
              <a:rPr lang="en-US" sz="1200" kern="1200" dirty="0">
                <a:solidFill>
                  <a:schemeClr val="tx1"/>
                </a:solidFill>
                <a:effectLst/>
                <a:latin typeface="+mn-lt"/>
                <a:ea typeface="+mn-ea"/>
                <a:cs typeface="+mn-cs"/>
              </a:rPr>
              <a:t>Joseph; does my father still live?” But his brothers could not answer him, for they were dismayed in his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presence.</a:t>
            </a:r>
          </a:p>
          <a:p>
            <a:r>
              <a:rPr lang="en-US" sz="1200" kern="1200" dirty="0">
                <a:solidFill>
                  <a:schemeClr val="tx1"/>
                </a:solidFill>
                <a:effectLst/>
                <a:latin typeface="+mn-lt"/>
                <a:ea typeface="+mn-ea"/>
                <a:cs typeface="+mn-cs"/>
              </a:rPr>
              <a:t> And Joseph said to his brothers, “Please come near to me.” So they came near. Then he said: “I </a:t>
            </a:r>
            <a:r>
              <a:rPr lang="en-US" sz="1200" i="1" kern="1200" dirty="0">
                <a:solidFill>
                  <a:schemeClr val="tx1"/>
                </a:solidFill>
                <a:effectLst/>
                <a:latin typeface="+mn-lt"/>
                <a:ea typeface="+mn-ea"/>
                <a:cs typeface="+mn-cs"/>
              </a:rPr>
              <a:t>am </a:t>
            </a:r>
            <a:r>
              <a:rPr lang="en-US" sz="1200" kern="1200" dirty="0">
                <a:solidFill>
                  <a:schemeClr val="tx1"/>
                </a:solidFill>
                <a:effectLst/>
                <a:latin typeface="+mn-lt"/>
                <a:ea typeface="+mn-ea"/>
                <a:cs typeface="+mn-cs"/>
              </a:rPr>
              <a:t>Joseph your brother, whom you sold into Egypt. But now, do not therefore be grieved or angry with yourselves because you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sold me here; for God sent me before you to preserve life. </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For these two years the famine </a:t>
            </a:r>
            <a:r>
              <a:rPr lang="en-US" sz="1200" i="1" kern="1200" dirty="0">
                <a:solidFill>
                  <a:schemeClr val="tx1"/>
                </a:solidFill>
                <a:effectLst/>
                <a:latin typeface="+mn-lt"/>
                <a:ea typeface="+mn-ea"/>
                <a:cs typeface="+mn-cs"/>
              </a:rPr>
              <a:t>has been </a:t>
            </a:r>
            <a:r>
              <a:rPr lang="en-US" sz="1200" kern="1200" dirty="0">
                <a:solidFill>
                  <a:schemeClr val="tx1"/>
                </a:solidFill>
                <a:effectLst/>
                <a:latin typeface="+mn-lt"/>
                <a:ea typeface="+mn-ea"/>
                <a:cs typeface="+mn-cs"/>
              </a:rPr>
              <a:t>in the land, and </a:t>
            </a:r>
            <a:r>
              <a:rPr lang="en-US" sz="1200" i="1" kern="1200" dirty="0">
                <a:solidFill>
                  <a:schemeClr val="tx1"/>
                </a:solidFill>
                <a:effectLst/>
                <a:latin typeface="+mn-lt"/>
                <a:ea typeface="+mn-ea"/>
                <a:cs typeface="+mn-cs"/>
              </a:rPr>
              <a:t>there are </a:t>
            </a:r>
            <a:r>
              <a:rPr lang="en-US" sz="1200" kern="1200" dirty="0">
                <a:solidFill>
                  <a:schemeClr val="tx1"/>
                </a:solidFill>
                <a:effectLst/>
                <a:latin typeface="+mn-lt"/>
                <a:ea typeface="+mn-ea"/>
                <a:cs typeface="+mn-cs"/>
              </a:rPr>
              <a:t>still five years in which </a:t>
            </a:r>
            <a:r>
              <a:rPr lang="en-US" sz="1200" i="1" kern="1200" dirty="0">
                <a:solidFill>
                  <a:schemeClr val="tx1"/>
                </a:solidFill>
                <a:effectLst/>
                <a:latin typeface="+mn-lt"/>
                <a:ea typeface="+mn-ea"/>
                <a:cs typeface="+mn-cs"/>
              </a:rPr>
              <a:t>there will be </a:t>
            </a:r>
            <a:r>
              <a:rPr lang="en-US" sz="1200" kern="1200" dirty="0">
                <a:solidFill>
                  <a:schemeClr val="tx1"/>
                </a:solidFill>
                <a:effectLst/>
                <a:latin typeface="+mn-lt"/>
                <a:ea typeface="+mn-ea"/>
                <a:cs typeface="+mn-cs"/>
              </a:rPr>
              <a:t>neither plowing nor harvesting. And God sent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me before you to preserve a posterity for you in the earth, and to save your lives by a great deliverance.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now </a:t>
            </a:r>
            <a:r>
              <a:rPr lang="en-US" sz="1200" i="1" kern="1200" dirty="0">
                <a:solidFill>
                  <a:schemeClr val="tx1"/>
                </a:solidFill>
                <a:effectLst/>
                <a:latin typeface="+mn-lt"/>
                <a:ea typeface="+mn-ea"/>
                <a:cs typeface="+mn-cs"/>
              </a:rPr>
              <a:t>it was </a:t>
            </a:r>
            <a:r>
              <a:rPr lang="en-US" sz="1200" kern="1200" dirty="0">
                <a:solidFill>
                  <a:schemeClr val="tx1"/>
                </a:solidFill>
                <a:effectLst/>
                <a:latin typeface="+mn-lt"/>
                <a:ea typeface="+mn-ea"/>
                <a:cs typeface="+mn-cs"/>
              </a:rPr>
              <a:t>not you </a:t>
            </a:r>
            <a:r>
              <a:rPr lang="en-US" sz="1200" i="1" kern="1200" dirty="0">
                <a:solidFill>
                  <a:schemeClr val="tx1"/>
                </a:solidFill>
                <a:effectLst/>
                <a:latin typeface="+mn-lt"/>
                <a:ea typeface="+mn-ea"/>
                <a:cs typeface="+mn-cs"/>
              </a:rPr>
              <a:t>who </a:t>
            </a:r>
            <a:r>
              <a:rPr lang="en-US" sz="1200" kern="1200" dirty="0">
                <a:solidFill>
                  <a:schemeClr val="tx1"/>
                </a:solidFill>
                <a:effectLst/>
                <a:latin typeface="+mn-lt"/>
                <a:ea typeface="+mn-ea"/>
                <a:cs typeface="+mn-cs"/>
              </a:rPr>
              <a:t>sent me here, but God; and He has made me a father to Pharaoh, and lord of all his house, and a ruler throughout all the land of Egypt.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“Hurry and go up to my father, and say to him Thus says your son Joseph: “God has made me lord of all Egypt; come down to me, do not tarry.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shall dwell in the land of Goshen, and you shall be near to me, you and your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children, your children’s children, your flocks and your herds, and all that you have. There I will provide for you, lest you and your household, and all that you have, come to poverty; for </a:t>
            </a:r>
            <a:r>
              <a:rPr lang="en-US" sz="1200" i="1" kern="1200" dirty="0">
                <a:solidFill>
                  <a:schemeClr val="tx1"/>
                </a:solidFill>
                <a:effectLst/>
                <a:latin typeface="+mn-lt"/>
                <a:ea typeface="+mn-ea"/>
                <a:cs typeface="+mn-cs"/>
              </a:rPr>
              <a:t>there are </a:t>
            </a:r>
            <a:r>
              <a:rPr lang="en-US" sz="1200" kern="1200" dirty="0">
                <a:solidFill>
                  <a:schemeClr val="tx1"/>
                </a:solidFill>
                <a:effectLst/>
                <a:latin typeface="+mn-lt"/>
                <a:ea typeface="+mn-ea"/>
                <a:cs typeface="+mn-cs"/>
              </a:rPr>
              <a:t>still five years of famine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behold, your eyes and the eyes of my brother Benjamin see that </a:t>
            </a:r>
            <a:r>
              <a:rPr lang="en-US" sz="1200" i="1" kern="1200" dirty="0">
                <a:solidFill>
                  <a:schemeClr val="tx1"/>
                </a:solidFill>
                <a:effectLst/>
                <a:latin typeface="+mn-lt"/>
                <a:ea typeface="+mn-ea"/>
                <a:cs typeface="+mn-cs"/>
              </a:rPr>
              <a:t>it is </a:t>
            </a:r>
            <a:r>
              <a:rPr lang="en-US" sz="1200" kern="1200" dirty="0">
                <a:solidFill>
                  <a:schemeClr val="tx1"/>
                </a:solidFill>
                <a:effectLst/>
                <a:latin typeface="+mn-lt"/>
                <a:ea typeface="+mn-ea"/>
                <a:cs typeface="+mn-cs"/>
              </a:rPr>
              <a:t>my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mouth that speaks to you. So you shall tell my father of all my glory in Egypt, and of all that you have seen; and you shall hurry and bring my father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down here.”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he fell on his brother Benjamin’s neck and wept, and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Benjamin wept on his neck. </a:t>
            </a:r>
          </a:p>
          <a:p>
            <a:r>
              <a:rPr lang="en-US" sz="1200" b="1" kern="1200" dirty="0">
                <a:solidFill>
                  <a:schemeClr val="tx1"/>
                </a:solidFill>
                <a:effectLst/>
                <a:latin typeface="+mn-lt"/>
                <a:ea typeface="+mn-ea"/>
                <a:cs typeface="+mn-cs"/>
              </a:rPr>
              <a:t>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Moreover he kissed all his brothers and wept over them, and after that his brothers talked with him.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the report of it was heard in Pharaoh’s house, saying, “Joseph’s brothers have come.” So it pleased Pharaoh and his servants well.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Pharaoh said to Joseph, “Say to your brothers, Do this: Load your animals and depart; go to the land of Canaan.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Bring your father and your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households and come to me; I will give you the best of the land of Egypt, and you will eat the fat of the land.</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you are commanded—do this: Take carts out of the land of Egypt for your little ones and your wives; bring your father and come.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Also do not be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concerned about your goods, for the best of all the land of Egypt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yours.”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 sons of Israel did so; and Joseph gave them carts according to the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command of Pharaoh, and he gave them provisions for the journey.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gave to all of them, to each man, changes of garments; but to Benjamin he gave three hundred </a:t>
            </a:r>
            <a:r>
              <a:rPr lang="en-US" sz="1200" i="1" kern="1200" dirty="0">
                <a:solidFill>
                  <a:schemeClr val="tx1"/>
                </a:solidFill>
                <a:effectLst/>
                <a:latin typeface="+mn-lt"/>
                <a:ea typeface="+mn-ea"/>
                <a:cs typeface="+mn-cs"/>
              </a:rPr>
              <a:t>pieces </a:t>
            </a:r>
            <a:r>
              <a:rPr lang="en-US" sz="1200" kern="1200" dirty="0">
                <a:solidFill>
                  <a:schemeClr val="tx1"/>
                </a:solidFill>
                <a:effectLst/>
                <a:latin typeface="+mn-lt"/>
                <a:ea typeface="+mn-ea"/>
                <a:cs typeface="+mn-cs"/>
              </a:rPr>
              <a:t>of silver and five changes of garments.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sent to his father these </a:t>
            </a:r>
            <a:r>
              <a:rPr lang="en-US" sz="1200" i="1" kern="1200" dirty="0">
                <a:solidFill>
                  <a:schemeClr val="tx1"/>
                </a:solidFill>
                <a:effectLst/>
                <a:latin typeface="+mn-lt"/>
                <a:ea typeface="+mn-ea"/>
                <a:cs typeface="+mn-cs"/>
              </a:rPr>
              <a:t>things: </a:t>
            </a:r>
            <a:r>
              <a:rPr lang="en-US" sz="1200" kern="1200" dirty="0">
                <a:solidFill>
                  <a:schemeClr val="tx1"/>
                </a:solidFill>
                <a:effectLst/>
                <a:latin typeface="+mn-lt"/>
                <a:ea typeface="+mn-ea"/>
                <a:cs typeface="+mn-cs"/>
              </a:rPr>
              <a:t>ten donkeys loaded with the good things of Egypt, and ten female donkeys loaded with grain,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bread, and food for his father for the journey.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he sent his brothers away, and they departed; and he said to them, “See that you do not become troubled along the way.”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they went up out of Egypt, and came to the land of Canaan to Jacob their father.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they told him, saying, “Joseph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still alive, and he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governor over all the land of Egypt” And Jacob’s heart stood still, because he did not believe them.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when they told him all the words which Joseph had said to them, and when he saw the carts which Joseph had sent to carry him, the spirit of Jacob their father revived. </a:t>
            </a:r>
            <a:r>
              <a:rPr lang="en-US" sz="1200" b="1" kern="1200" dirty="0">
                <a:solidFill>
                  <a:schemeClr val="tx1"/>
                </a:solidFill>
                <a:effectLst/>
                <a:latin typeface="+mn-lt"/>
                <a:ea typeface="+mn-ea"/>
                <a:cs typeface="+mn-cs"/>
              </a:rPr>
              <a:t>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Then Israel said, </a:t>
            </a:r>
            <a:r>
              <a:rPr lang="en-US" sz="1200" i="1" kern="1200" dirty="0">
                <a:solidFill>
                  <a:schemeClr val="tx1"/>
                </a:solidFill>
                <a:effectLst/>
                <a:latin typeface="+mn-lt"/>
                <a:ea typeface="+mn-ea"/>
                <a:cs typeface="+mn-cs"/>
              </a:rPr>
              <a:t>“It is </a:t>
            </a:r>
            <a:r>
              <a:rPr lang="en-US" sz="1200" kern="1200" dirty="0">
                <a:solidFill>
                  <a:schemeClr val="tx1"/>
                </a:solidFill>
                <a:effectLst/>
                <a:latin typeface="+mn-lt"/>
                <a:ea typeface="+mn-ea"/>
                <a:cs typeface="+mn-cs"/>
              </a:rPr>
              <a:t>enough. Joseph my son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still alive. I will go and see him before I die.”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Meta-Morphosis5                                         5/17/08</a:t>
            </a:r>
          </a:p>
          <a:p>
            <a:r>
              <a:rPr lang="en-US" sz="1200" kern="1200" dirty="0">
                <a:solidFill>
                  <a:schemeClr val="tx1"/>
                </a:solidFill>
                <a:effectLst/>
                <a:latin typeface="+mn-lt"/>
                <a:ea typeface="+mn-ea"/>
                <a:cs typeface="+mn-cs"/>
              </a:rPr>
              <a:t>A commitment and vision for the future through peremptory development of youth	Cheryl K Langford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GROUP STUDY QUESTIONS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Years of prison and alienation from his family brought Joseph to an overwhelming state. He could have killed his brothers he had the power to do that.  Why was this better for him?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What would killing them have done to the destiny of the Jewish nation?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Pharaoh was glad to hear of Joseph’s family.  When you are in right standing with God, you have favor with people.  How can you get into right standing with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Do you believe if you start to make the right decisions that God will make your life right again?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 Can you feel the power of God calling to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6. When Jacob’s brothers were young, they made bad decisions. Now they were changing. Why is it important to do things right?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7. You will encounter laws every where you go.  What are the consequences of breaking laws?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8. What are the consequences of breaking God’s laws?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9. God will always try to enter your life and help you. Why?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 Jacob hears what the brothers are saying.  Why doesn’t he believe them? </a:t>
            </a:r>
          </a:p>
          <a:p>
            <a:endParaRPr lang="en-US" dirty="0"/>
          </a:p>
        </p:txBody>
      </p:sp>
      <p:sp>
        <p:nvSpPr>
          <p:cNvPr id="4" name="Slide Number Placeholder 3"/>
          <p:cNvSpPr>
            <a:spLocks noGrp="1"/>
          </p:cNvSpPr>
          <p:nvPr>
            <p:ph type="sldNum" sz="quarter" idx="5"/>
          </p:nvPr>
        </p:nvSpPr>
        <p:spPr/>
        <p:txBody>
          <a:bodyPr/>
          <a:lstStyle/>
          <a:p>
            <a:fld id="{9A11BD87-A954-4C4C-9720-F9E57D637882}" type="slidenum">
              <a:rPr lang="en-US" smtClean="0"/>
              <a:t>13</a:t>
            </a:fld>
            <a:endParaRPr lang="en-US" dirty="0"/>
          </a:p>
        </p:txBody>
      </p:sp>
    </p:spTree>
    <p:extLst>
      <p:ext uri="{BB962C8B-B14F-4D97-AF65-F5344CB8AC3E}">
        <p14:creationId xmlns:p14="http://schemas.microsoft.com/office/powerpoint/2010/main" val="374974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2</a:t>
            </a:fld>
            <a:endParaRPr lang="en-US" dirty="0"/>
          </a:p>
        </p:txBody>
      </p:sp>
    </p:spTree>
    <p:extLst>
      <p:ext uri="{BB962C8B-B14F-4D97-AF65-F5344CB8AC3E}">
        <p14:creationId xmlns:p14="http://schemas.microsoft.com/office/powerpoint/2010/main" val="419052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b="1" kern="1200" dirty="0">
                <a:solidFill>
                  <a:schemeClr val="tx1"/>
                </a:solidFill>
                <a:effectLst/>
                <a:latin typeface="+mn-lt"/>
                <a:ea typeface="+mn-ea"/>
                <a:cs typeface="+mn-cs"/>
              </a:rPr>
              <a:t>TEXT: Genesis 45 1-28</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u="sng" kern="1200" dirty="0">
                <a:solidFill>
                  <a:schemeClr val="tx1"/>
                </a:solidFill>
                <a:effectLst/>
                <a:latin typeface="+mn-lt"/>
                <a:ea typeface="+mn-ea"/>
                <a:cs typeface="+mn-cs"/>
              </a:rPr>
              <a:t>Joseph Revealed to His Brothers </a:t>
            </a:r>
            <a:br>
              <a:rPr lang="en-US" sz="1200" b="1" u="sng"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Then Joseph could not restrain himself before all those who stood by him, and he cried out, “Make everyone go out from me!” So no one stood with him while Joseph made himself known to his brothers.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wept aloud, and the Egyptians and the house of Pharaoh heard </a:t>
            </a:r>
            <a:r>
              <a:rPr lang="en-US" sz="1200" i="1" kern="1200" dirty="0">
                <a:solidFill>
                  <a:schemeClr val="tx1"/>
                </a:solidFill>
                <a:effectLst/>
                <a:latin typeface="+mn-lt"/>
                <a:ea typeface="+mn-ea"/>
                <a:cs typeface="+mn-cs"/>
              </a:rPr>
              <a:t>it. </a:t>
            </a:r>
            <a:br>
              <a:rPr lang="en-US" sz="1200" i="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Then Joseph said to his brothers, “I </a:t>
            </a:r>
            <a:r>
              <a:rPr lang="en-US" sz="1200" i="1" kern="1200" dirty="0">
                <a:solidFill>
                  <a:schemeClr val="tx1"/>
                </a:solidFill>
                <a:effectLst/>
                <a:latin typeface="+mn-lt"/>
                <a:ea typeface="+mn-ea"/>
                <a:cs typeface="+mn-cs"/>
              </a:rPr>
              <a:t>am </a:t>
            </a:r>
            <a:r>
              <a:rPr lang="en-US" sz="1200" kern="1200" dirty="0">
                <a:solidFill>
                  <a:schemeClr val="tx1"/>
                </a:solidFill>
                <a:effectLst/>
                <a:latin typeface="+mn-lt"/>
                <a:ea typeface="+mn-ea"/>
                <a:cs typeface="+mn-cs"/>
              </a:rPr>
              <a:t>Joseph; does my father still live?” But his brothers could not answer him, for they were dismayed in his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presence.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3</a:t>
            </a:fld>
            <a:endParaRPr lang="en-US" dirty="0"/>
          </a:p>
        </p:txBody>
      </p:sp>
    </p:spTree>
    <p:extLst>
      <p:ext uri="{BB962C8B-B14F-4D97-AF65-F5344CB8AC3E}">
        <p14:creationId xmlns:p14="http://schemas.microsoft.com/office/powerpoint/2010/main" val="66522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Joseph said to his brothers, “Please come near to me.” So they came near. Then he said: “I </a:t>
            </a:r>
            <a:r>
              <a:rPr lang="en-US" sz="1200" i="1" kern="1200" dirty="0">
                <a:solidFill>
                  <a:schemeClr val="tx1"/>
                </a:solidFill>
                <a:effectLst/>
                <a:latin typeface="+mn-lt"/>
                <a:ea typeface="+mn-ea"/>
                <a:cs typeface="+mn-cs"/>
              </a:rPr>
              <a:t>am </a:t>
            </a:r>
            <a:r>
              <a:rPr lang="en-US" sz="1200" kern="1200" dirty="0">
                <a:solidFill>
                  <a:schemeClr val="tx1"/>
                </a:solidFill>
                <a:effectLst/>
                <a:latin typeface="+mn-lt"/>
                <a:ea typeface="+mn-ea"/>
                <a:cs typeface="+mn-cs"/>
              </a:rPr>
              <a:t>Joseph your brother, whom you sold into Egypt. But now, do not therefore be grieved or angry with yourselves because you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sold me here; for God sent me before you to preserve life. </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For these two years the famine </a:t>
            </a:r>
            <a:r>
              <a:rPr lang="en-US" sz="1200" i="1" kern="1200" dirty="0">
                <a:solidFill>
                  <a:schemeClr val="tx1"/>
                </a:solidFill>
                <a:effectLst/>
                <a:latin typeface="+mn-lt"/>
                <a:ea typeface="+mn-ea"/>
                <a:cs typeface="+mn-cs"/>
              </a:rPr>
              <a:t>has been </a:t>
            </a:r>
            <a:r>
              <a:rPr lang="en-US" sz="1200" kern="1200" dirty="0">
                <a:solidFill>
                  <a:schemeClr val="tx1"/>
                </a:solidFill>
                <a:effectLst/>
                <a:latin typeface="+mn-lt"/>
                <a:ea typeface="+mn-ea"/>
                <a:cs typeface="+mn-cs"/>
              </a:rPr>
              <a:t>in the land, and </a:t>
            </a:r>
            <a:r>
              <a:rPr lang="en-US" sz="1200" i="1" kern="1200" dirty="0">
                <a:solidFill>
                  <a:schemeClr val="tx1"/>
                </a:solidFill>
                <a:effectLst/>
                <a:latin typeface="+mn-lt"/>
                <a:ea typeface="+mn-ea"/>
                <a:cs typeface="+mn-cs"/>
              </a:rPr>
              <a:t>there are </a:t>
            </a:r>
            <a:r>
              <a:rPr lang="en-US" sz="1200" kern="1200" dirty="0">
                <a:solidFill>
                  <a:schemeClr val="tx1"/>
                </a:solidFill>
                <a:effectLst/>
                <a:latin typeface="+mn-lt"/>
                <a:ea typeface="+mn-ea"/>
                <a:cs typeface="+mn-cs"/>
              </a:rPr>
              <a:t>still five years in which </a:t>
            </a:r>
            <a:r>
              <a:rPr lang="en-US" sz="1200" i="1" kern="1200" dirty="0">
                <a:solidFill>
                  <a:schemeClr val="tx1"/>
                </a:solidFill>
                <a:effectLst/>
                <a:latin typeface="+mn-lt"/>
                <a:ea typeface="+mn-ea"/>
                <a:cs typeface="+mn-cs"/>
              </a:rPr>
              <a:t>there will be </a:t>
            </a:r>
            <a:r>
              <a:rPr lang="en-US" sz="1200" kern="1200" dirty="0">
                <a:solidFill>
                  <a:schemeClr val="tx1"/>
                </a:solidFill>
                <a:effectLst/>
                <a:latin typeface="+mn-lt"/>
                <a:ea typeface="+mn-ea"/>
                <a:cs typeface="+mn-cs"/>
              </a:rPr>
              <a:t>neither plowing nor harvesting. And God sent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me before you to preserve a posterity for you in the earth, and to save your lives by a great deliverance.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now </a:t>
            </a:r>
            <a:r>
              <a:rPr lang="en-US" sz="1200" i="1" kern="1200" dirty="0">
                <a:solidFill>
                  <a:schemeClr val="tx1"/>
                </a:solidFill>
                <a:effectLst/>
                <a:latin typeface="+mn-lt"/>
                <a:ea typeface="+mn-ea"/>
                <a:cs typeface="+mn-cs"/>
              </a:rPr>
              <a:t>it was </a:t>
            </a:r>
            <a:r>
              <a:rPr lang="en-US" sz="1200" kern="1200" dirty="0">
                <a:solidFill>
                  <a:schemeClr val="tx1"/>
                </a:solidFill>
                <a:effectLst/>
                <a:latin typeface="+mn-lt"/>
                <a:ea typeface="+mn-ea"/>
                <a:cs typeface="+mn-cs"/>
              </a:rPr>
              <a:t>not you </a:t>
            </a:r>
            <a:r>
              <a:rPr lang="en-US" sz="1200" i="1" kern="1200" dirty="0">
                <a:solidFill>
                  <a:schemeClr val="tx1"/>
                </a:solidFill>
                <a:effectLst/>
                <a:latin typeface="+mn-lt"/>
                <a:ea typeface="+mn-ea"/>
                <a:cs typeface="+mn-cs"/>
              </a:rPr>
              <a:t>who </a:t>
            </a:r>
            <a:r>
              <a:rPr lang="en-US" sz="1200" kern="1200" dirty="0">
                <a:solidFill>
                  <a:schemeClr val="tx1"/>
                </a:solidFill>
                <a:effectLst/>
                <a:latin typeface="+mn-lt"/>
                <a:ea typeface="+mn-ea"/>
                <a:cs typeface="+mn-cs"/>
              </a:rPr>
              <a:t>sent me here, but God; and He has made me a father to Pharaoh, and lord of all his house, and a ruler throughout all the land of Egypt. </a:t>
            </a:r>
          </a:p>
        </p:txBody>
      </p:sp>
      <p:sp>
        <p:nvSpPr>
          <p:cNvPr id="4" name="Slide Number Placeholder 3"/>
          <p:cNvSpPr>
            <a:spLocks noGrp="1"/>
          </p:cNvSpPr>
          <p:nvPr>
            <p:ph type="sldNum" sz="quarter" idx="10"/>
          </p:nvPr>
        </p:nvSpPr>
        <p:spPr/>
        <p:txBody>
          <a:bodyPr/>
          <a:lstStyle/>
          <a:p>
            <a:fld id="{9A11BD87-A954-4C4C-9720-F9E57D637882}" type="slidenum">
              <a:rPr lang="en-US" smtClean="0"/>
              <a:t>4</a:t>
            </a:fld>
            <a:endParaRPr lang="en-US" dirty="0"/>
          </a:p>
        </p:txBody>
      </p:sp>
    </p:spTree>
    <p:extLst>
      <p:ext uri="{BB962C8B-B14F-4D97-AF65-F5344CB8AC3E}">
        <p14:creationId xmlns:p14="http://schemas.microsoft.com/office/powerpoint/2010/main" val="93545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“Hurry and go up to my father, and say to him Thus says your son Joseph: “God has made me lord of all Egypt; come down to me, do not tarry.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shall dwell in the land of Goshen, and you shall be near to me, you and your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children, your children’s children, your flocks and your herds, and all that you have. There I will provide for you, lest you and your household, and all that you have, come to poverty; for </a:t>
            </a:r>
            <a:r>
              <a:rPr lang="en-US" sz="1200" i="1" kern="1200" dirty="0">
                <a:solidFill>
                  <a:schemeClr val="tx1"/>
                </a:solidFill>
                <a:effectLst/>
                <a:latin typeface="+mn-lt"/>
                <a:ea typeface="+mn-ea"/>
                <a:cs typeface="+mn-cs"/>
              </a:rPr>
              <a:t>there are </a:t>
            </a:r>
            <a:r>
              <a:rPr lang="en-US" sz="1200" kern="1200" dirty="0">
                <a:solidFill>
                  <a:schemeClr val="tx1"/>
                </a:solidFill>
                <a:effectLst/>
                <a:latin typeface="+mn-lt"/>
                <a:ea typeface="+mn-ea"/>
                <a:cs typeface="+mn-cs"/>
              </a:rPr>
              <a:t>still five years of famine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behold, your eyes and the eyes of my brother Benjamin see that </a:t>
            </a:r>
            <a:r>
              <a:rPr lang="en-US" sz="1200" i="1" kern="1200" dirty="0">
                <a:solidFill>
                  <a:schemeClr val="tx1"/>
                </a:solidFill>
                <a:effectLst/>
                <a:latin typeface="+mn-lt"/>
                <a:ea typeface="+mn-ea"/>
                <a:cs typeface="+mn-cs"/>
              </a:rPr>
              <a:t>it is </a:t>
            </a:r>
            <a:r>
              <a:rPr lang="en-US" sz="1200" kern="1200" dirty="0">
                <a:solidFill>
                  <a:schemeClr val="tx1"/>
                </a:solidFill>
                <a:effectLst/>
                <a:latin typeface="+mn-lt"/>
                <a:ea typeface="+mn-ea"/>
                <a:cs typeface="+mn-cs"/>
              </a:rPr>
              <a:t>my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mouth that speaks to you. So you shall tell my father of all my glory in Egypt, and of all that you have seen; and you shall hurry and bring my father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down here.”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he fell on his brother Benjamin’s neck and wept, and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Benjamin wept on his neck.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5</a:t>
            </a:fld>
            <a:endParaRPr lang="en-US" dirty="0"/>
          </a:p>
        </p:txBody>
      </p:sp>
    </p:spTree>
    <p:extLst>
      <p:ext uri="{BB962C8B-B14F-4D97-AF65-F5344CB8AC3E}">
        <p14:creationId xmlns:p14="http://schemas.microsoft.com/office/powerpoint/2010/main" val="374029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Moreover he kissed all his brothers and wept over them, and after that his brothers talked with him.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the report of it was heard in Pharaoh’s house, saying, “Joseph’s brothers have come.” So it pleased Pharaoh and his servants well.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Pharaoh said to Joseph, “Say to your brothers, Do this: Load your animals and depart; go to the land of Canaan.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Bring your father and your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households and come to me; I will give you the best of the land of Egypt, and you will eat the fat of the 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you are commanded—do this: Take carts out of the land of Egypt for your little ones and your wives; bring your father and come.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Also do not be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concerned about your goods, for the best of all the land of Egypt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yours.”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 sons of Israel did so; and Joseph gave them carts according to the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command of Pharaoh, and he gave them provisions for the journey.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gave to all of them, to each man, changes of garments; but to Benjamin he gave three hundred </a:t>
            </a:r>
            <a:r>
              <a:rPr lang="en-US" sz="1200" i="1" kern="1200" dirty="0">
                <a:solidFill>
                  <a:schemeClr val="tx1"/>
                </a:solidFill>
                <a:effectLst/>
                <a:latin typeface="+mn-lt"/>
                <a:ea typeface="+mn-ea"/>
                <a:cs typeface="+mn-cs"/>
              </a:rPr>
              <a:t>pieces </a:t>
            </a:r>
            <a:r>
              <a:rPr lang="en-US" sz="1200" kern="1200" dirty="0">
                <a:solidFill>
                  <a:schemeClr val="tx1"/>
                </a:solidFill>
                <a:effectLst/>
                <a:latin typeface="+mn-lt"/>
                <a:ea typeface="+mn-ea"/>
                <a:cs typeface="+mn-cs"/>
              </a:rPr>
              <a:t>of silver and five changes of garments.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6</a:t>
            </a:fld>
            <a:endParaRPr lang="en-US" dirty="0"/>
          </a:p>
        </p:txBody>
      </p:sp>
    </p:spTree>
    <p:extLst>
      <p:ext uri="{BB962C8B-B14F-4D97-AF65-F5344CB8AC3E}">
        <p14:creationId xmlns:p14="http://schemas.microsoft.com/office/powerpoint/2010/main" val="394644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r>
              <a:rPr lang="en-US" sz="1200" b="1" kern="1200" dirty="0">
                <a:solidFill>
                  <a:schemeClr val="tx1"/>
                </a:solidFill>
                <a:effectLst/>
                <a:latin typeface="+mn-lt"/>
                <a:ea typeface="+mn-ea"/>
                <a:cs typeface="+mn-cs"/>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sent to his father these </a:t>
            </a:r>
            <a:r>
              <a:rPr lang="en-US" sz="1200" i="1" kern="1200" dirty="0">
                <a:solidFill>
                  <a:schemeClr val="tx1"/>
                </a:solidFill>
                <a:effectLst/>
                <a:latin typeface="+mn-lt"/>
                <a:ea typeface="+mn-ea"/>
                <a:cs typeface="+mn-cs"/>
              </a:rPr>
              <a:t>things: </a:t>
            </a:r>
            <a:r>
              <a:rPr lang="en-US" sz="1200" kern="1200" dirty="0">
                <a:solidFill>
                  <a:schemeClr val="tx1"/>
                </a:solidFill>
                <a:effectLst/>
                <a:latin typeface="+mn-lt"/>
                <a:ea typeface="+mn-ea"/>
                <a:cs typeface="+mn-cs"/>
              </a:rPr>
              <a:t>ten donkeys loaded with the good things of Egypt, and ten female donkeys loaded with grain,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bread, and food for his father for the journey.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he sent his brothers away, and they departed; and he said to them, “See that you do not become troubled along the way.”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7</a:t>
            </a:fld>
            <a:endParaRPr lang="en-US" dirty="0"/>
          </a:p>
        </p:txBody>
      </p:sp>
    </p:spTree>
    <p:extLst>
      <p:ext uri="{BB962C8B-B14F-4D97-AF65-F5344CB8AC3E}">
        <p14:creationId xmlns:p14="http://schemas.microsoft.com/office/powerpoint/2010/main" val="150234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they went up out of Egypt, and came to the land of Canaan to Jacob their father.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they told him, saying, “Joseph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still alive, and he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governor over all the land of Egypt” And Jacob’s heart stood still, because he did not believe them.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when they told him all the words which Joseph had said to them, and when he saw the carts which Joseph had sent to carry him, the spirit of Jacob their father revived. </a:t>
            </a:r>
            <a:r>
              <a:rPr lang="en-US" sz="1200" b="1" kern="1200" dirty="0">
                <a:solidFill>
                  <a:schemeClr val="tx1"/>
                </a:solidFill>
                <a:effectLst/>
                <a:latin typeface="+mn-lt"/>
                <a:ea typeface="+mn-ea"/>
                <a:cs typeface="+mn-cs"/>
              </a:rPr>
              <a:t> </a:t>
            </a:r>
            <a:br>
              <a:rPr lang="en-US" sz="1200" b="1" kern="1200" dirty="0">
                <a:solidFill>
                  <a:schemeClr val="tx1"/>
                </a:solidFill>
                <a:effectLst/>
                <a:latin typeface="+mn-lt"/>
                <a:ea typeface="+mn-ea"/>
                <a:cs typeface="+mn-cs"/>
              </a:rPr>
            </a:b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8</a:t>
            </a:fld>
            <a:endParaRPr lang="en-US" dirty="0"/>
          </a:p>
        </p:txBody>
      </p:sp>
    </p:spTree>
    <p:extLst>
      <p:ext uri="{BB962C8B-B14F-4D97-AF65-F5344CB8AC3E}">
        <p14:creationId xmlns:p14="http://schemas.microsoft.com/office/powerpoint/2010/main" val="126693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Narration: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Israel said, </a:t>
            </a:r>
            <a:r>
              <a:rPr lang="en-US" sz="1200" i="1" kern="1200" dirty="0">
                <a:solidFill>
                  <a:schemeClr val="tx1"/>
                </a:solidFill>
                <a:effectLst/>
                <a:latin typeface="+mn-lt"/>
                <a:ea typeface="+mn-ea"/>
                <a:cs typeface="+mn-cs"/>
              </a:rPr>
              <a:t>“It is </a:t>
            </a:r>
            <a:r>
              <a:rPr lang="en-US" sz="1200" kern="1200" dirty="0">
                <a:solidFill>
                  <a:schemeClr val="tx1"/>
                </a:solidFill>
                <a:effectLst/>
                <a:latin typeface="+mn-lt"/>
                <a:ea typeface="+mn-ea"/>
                <a:cs typeface="+mn-cs"/>
              </a:rPr>
              <a:t>enough. Joseph my son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still alive. I will go and see him before I die.” </a:t>
            </a:r>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9</a:t>
            </a:fld>
            <a:endParaRPr lang="en-US" dirty="0"/>
          </a:p>
        </p:txBody>
      </p:sp>
    </p:spTree>
    <p:extLst>
      <p:ext uri="{BB962C8B-B14F-4D97-AF65-F5344CB8AC3E}">
        <p14:creationId xmlns:p14="http://schemas.microsoft.com/office/powerpoint/2010/main" val="4228543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11706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920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3281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5184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50465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5911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231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799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49002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822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7119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0084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5614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34697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62175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420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91752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6C30AC-C8F4-4B17-AADE-DD71D08A6FEA}" type="datetimeFigureOut">
              <a:rPr lang="en-US" smtClean="0"/>
              <a:t>11/25/2021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A3C86C-A39A-44F9-9730-95089EFA7309}" type="slidenum">
              <a:rPr lang="en-US" smtClean="0"/>
              <a:t>‹#›</a:t>
            </a:fld>
            <a:endParaRPr lang="en-US" dirty="0"/>
          </a:p>
        </p:txBody>
      </p:sp>
    </p:spTree>
    <p:extLst>
      <p:ext uri="{BB962C8B-B14F-4D97-AF65-F5344CB8AC3E}">
        <p14:creationId xmlns:p14="http://schemas.microsoft.com/office/powerpoint/2010/main" val="13220114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images.unsplash.com/photo-1470165730317-b0f82e73778a?ixid=MnwxMjA3fDB8MHxwaG90by1wYWdlfHx8fGVufDB8fHx8&amp;ixlib=rb-1.2.1&amp;auto=format&amp;fit=crop&amp;w=1050&amp;q=80" TargetMode="External"/><Relationship Id="rId3" Type="http://schemas.openxmlformats.org/officeDocument/2006/relationships/hyperlink" Target="https://images.unsplash.com/photo-1599431148111-aed6c9607a0f?ixid=MnwxMjA3fDB8MHxwaG90by1wYWdlfHx8fGVufDB8fHx8&amp;ixlib=rb-1.2.1&amp;auto=format&amp;fit=crop&amp;w=1050&amp;q=80" TargetMode="External"/><Relationship Id="rId7" Type="http://schemas.openxmlformats.org/officeDocument/2006/relationships/hyperlink" Target="https://media.freebibleimages.org/stories/FB_Joseph_Reunion/overview-thumbnails/015-joseph-reunion.jpg?1613595467" TargetMode="External"/><Relationship Id="rId12" Type="http://schemas.openxmlformats.org/officeDocument/2006/relationships/hyperlink" Target="https://media.freebibleimages.org/stories/FB_YO_Joseph_Prison/overview-thumbnails/012-yo-joseph-prison.jpg?161359797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media.freebibleimages.org/stories/FB_Joseph_Reunion/overview-thumbnails/016-joseph-reunion.jpg?1613595467" TargetMode="External"/><Relationship Id="rId11" Type="http://schemas.openxmlformats.org/officeDocument/2006/relationships/hyperlink" Target="https://media.freebibleimages.org/stories/FB_Joseph_Reunion/overview-thumbnails/021-joseph-reunion.jpg?1613595467" TargetMode="External"/><Relationship Id="rId5" Type="http://schemas.openxmlformats.org/officeDocument/2006/relationships/hyperlink" Target="https://media.freebibleimages.org/stories/FB_Joseph_Reunion/overview-thumbnails/017-joseph-reunion.jpg?1613595467" TargetMode="External"/><Relationship Id="rId10" Type="http://schemas.openxmlformats.org/officeDocument/2006/relationships/hyperlink" Target="https://media.freebibleimages.org/stories/FB_Joseph_Reunion/overview-thumbnails/019-joseph-reunion.jpg?1613595467" TargetMode="External"/><Relationship Id="rId4" Type="http://schemas.openxmlformats.org/officeDocument/2006/relationships/hyperlink" Target="https://media.freebibleimages.org/stories/FB_Joseph_Prison_Dreams/overview-thumbnails/009-joseph-prison-dreams.jpg?1613595453" TargetMode="External"/><Relationship Id="rId9" Type="http://schemas.openxmlformats.org/officeDocument/2006/relationships/hyperlink" Target="https://images.unsplash.com/photo-1610309098035-b80aa9b07be6?ixid=MnwxMjA3fDB8MHxzZWFyY2h8NDB8fGRvbmtleXN8ZW58MHx8MHx8&amp;ixlib=rb-1.2.1&amp;auto=format&amp;fit=crop&amp;w=800&amp;q=6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3771" y="848334"/>
            <a:ext cx="8825658" cy="1790700"/>
          </a:xfrm>
        </p:spPr>
        <p:txBody>
          <a:bodyPr/>
          <a:lstStyle/>
          <a:p>
            <a:pPr algn="ctr"/>
            <a:r>
              <a:rPr lang="en-US" sz="4400" dirty="0"/>
              <a:t>‘</a:t>
            </a:r>
            <a:r>
              <a:rPr lang="en-US" sz="4400" b="1" dirty="0">
                <a:solidFill>
                  <a:schemeClr val="tx1"/>
                </a:solidFill>
                <a:latin typeface="Times New Roman" panose="02020603050405020304" pitchFamily="18" charset="0"/>
                <a:cs typeface="Times New Roman" panose="02020603050405020304" pitchFamily="18" charset="0"/>
              </a:rPr>
              <a:t>Joseph the Dreamer’</a:t>
            </a:r>
          </a:p>
        </p:txBody>
      </p:sp>
      <p:sp>
        <p:nvSpPr>
          <p:cNvPr id="4" name="Footer Placeholder 6">
            <a:extLst>
              <a:ext uri="{FF2B5EF4-FFF2-40B4-BE49-F238E27FC236}">
                <a16:creationId xmlns:a16="http://schemas.microsoft.com/office/drawing/2014/main" xmlns="" id="{F144C984-8A56-44BE-AFC5-17E549A75928}"/>
              </a:ext>
            </a:extLst>
          </p:cNvPr>
          <p:cNvSpPr>
            <a:spLocks noGrp="1"/>
          </p:cNvSpPr>
          <p:nvPr>
            <p:ph type="ftr" sz="quarter" idx="11"/>
          </p:nvPr>
        </p:nvSpPr>
        <p:spPr/>
        <p:txBody>
          <a:bodyPr/>
          <a:lstStyle/>
          <a:p>
            <a:r>
              <a:rPr lang="en-US"/>
              <a:t>2019© META-MORPHOSIS JUVENILE REHABILITATION PROGRAM</a:t>
            </a:r>
            <a:endParaRPr lang="en-US" dirty="0"/>
          </a:p>
        </p:txBody>
      </p:sp>
      <p:sp>
        <p:nvSpPr>
          <p:cNvPr id="5" name="TextBox 4"/>
          <p:cNvSpPr txBox="1"/>
          <p:nvPr/>
        </p:nvSpPr>
        <p:spPr>
          <a:xfrm>
            <a:off x="1662783" y="893220"/>
            <a:ext cx="8736811" cy="307777"/>
          </a:xfrm>
          <a:prstGeom prst="rect">
            <a:avLst/>
          </a:prstGeom>
          <a:noFill/>
        </p:spPr>
        <p:txBody>
          <a:bodyPr wrap="square" rtlCol="0">
            <a:spAutoFit/>
          </a:bodyPr>
          <a:lstStyle/>
          <a:p>
            <a:r>
              <a:rPr lang="en-US" sz="1400" b="1" dirty="0"/>
              <a:t>META-MORPHOSIS JUVENILE REHABILITATION PROGRAM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5" y="470893"/>
            <a:ext cx="847448" cy="791077"/>
          </a:xfrm>
          <a:prstGeom prst="rect">
            <a:avLst/>
          </a:prstGeom>
        </p:spPr>
      </p:pic>
      <p:sp>
        <p:nvSpPr>
          <p:cNvPr id="9" name="TextBox 8">
            <a:extLst>
              <a:ext uri="{FF2B5EF4-FFF2-40B4-BE49-F238E27FC236}">
                <a16:creationId xmlns:a16="http://schemas.microsoft.com/office/drawing/2014/main" xmlns="" id="{B9609653-E9B6-304A-AB0A-2DFCC25751F8}"/>
              </a:ext>
            </a:extLst>
          </p:cNvPr>
          <p:cNvSpPr txBox="1"/>
          <p:nvPr/>
        </p:nvSpPr>
        <p:spPr>
          <a:xfrm>
            <a:off x="1307355" y="2619389"/>
            <a:ext cx="9574115" cy="1477328"/>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A young man thrown into prison for 13 years and surfaced Governor of Egypt.</a:t>
            </a:r>
          </a:p>
          <a:p>
            <a:pPr algn="ctr"/>
            <a:r>
              <a:rPr lang="en-US" sz="3000" b="1" dirty="0">
                <a:latin typeface="Times New Roman" panose="02020603050405020304" pitchFamily="18" charset="0"/>
                <a:cs typeface="Times New Roman" panose="02020603050405020304" pitchFamily="18" charset="0"/>
              </a:rPr>
              <a:t>A story of attitude and forgiveness.</a:t>
            </a:r>
          </a:p>
        </p:txBody>
      </p:sp>
      <p:sp>
        <p:nvSpPr>
          <p:cNvPr id="10" name="TextBox 9">
            <a:extLst>
              <a:ext uri="{FF2B5EF4-FFF2-40B4-BE49-F238E27FC236}">
                <a16:creationId xmlns:a16="http://schemas.microsoft.com/office/drawing/2014/main" xmlns="" id="{237FD138-BF96-4048-BA68-91285F0D39F7}"/>
              </a:ext>
            </a:extLst>
          </p:cNvPr>
          <p:cNvSpPr txBox="1"/>
          <p:nvPr/>
        </p:nvSpPr>
        <p:spPr>
          <a:xfrm>
            <a:off x="5153864" y="3996453"/>
            <a:ext cx="1728697"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Class 10</a:t>
            </a:r>
          </a:p>
        </p:txBody>
      </p:sp>
      <p:pic>
        <p:nvPicPr>
          <p:cNvPr id="1026" name="Picture 2" descr="brown brick wall with white metal gate">
            <a:extLst>
              <a:ext uri="{FF2B5EF4-FFF2-40B4-BE49-F238E27FC236}">
                <a16:creationId xmlns:a16="http://schemas.microsoft.com/office/drawing/2014/main" xmlns="" id="{6F6CCBD3-FC5B-A14F-B935-4D6083A354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089" y="4056852"/>
            <a:ext cx="4199776" cy="28011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ree days later it was Pharaoh’s birthday and he gave a feast for his officials. Pharaoh ordered that his baker and cupbearer appear before him. – Slide 9">
            <a:extLst>
              <a:ext uri="{FF2B5EF4-FFF2-40B4-BE49-F238E27FC236}">
                <a16:creationId xmlns:a16="http://schemas.microsoft.com/office/drawing/2014/main" xmlns="" id="{DD6DD6A9-5F63-8941-98CD-27485AAF9E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9497" y="4089267"/>
            <a:ext cx="3737172" cy="280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14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tx1"/>
                </a:solidFill>
              </a:rPr>
              <a:t> Group Discussion</a:t>
            </a:r>
            <a:endParaRPr lang="en-US" dirty="0"/>
          </a:p>
        </p:txBody>
      </p:sp>
      <p:sp>
        <p:nvSpPr>
          <p:cNvPr id="3" name="Content Placeholder 2"/>
          <p:cNvSpPr>
            <a:spLocks noGrp="1"/>
          </p:cNvSpPr>
          <p:nvPr>
            <p:ph idx="1"/>
          </p:nvPr>
        </p:nvSpPr>
        <p:spPr>
          <a:xfrm>
            <a:off x="645131" y="1594885"/>
            <a:ext cx="9730876" cy="4380613"/>
          </a:xfrm>
        </p:spPr>
        <p:txBody>
          <a:bodyPr>
            <a:normAutofit fontScale="25000" lnSpcReduction="20000"/>
          </a:bodyPr>
          <a:lstStyle/>
          <a:p>
            <a:pPr marL="0" indent="0">
              <a:buNone/>
            </a:pPr>
            <a:r>
              <a:rPr lang="en-US" sz="7200" dirty="0"/>
              <a:t>1.  Years of prison and alienation from his family brought Joseph to an overwhelming state. He could have killed his brothers he had the power to do that.  Why was this better for him?</a:t>
            </a:r>
          </a:p>
          <a:p>
            <a:pPr marL="0" indent="0">
              <a:buNone/>
            </a:pPr>
            <a:endParaRPr lang="en-US" sz="7200" dirty="0"/>
          </a:p>
          <a:p>
            <a:pPr marL="0" indent="0">
              <a:buNone/>
            </a:pPr>
            <a:r>
              <a:rPr lang="en-US" sz="7200" dirty="0"/>
              <a:t>2. What would killing them have done to the destiny of the Jewish nation?</a:t>
            </a:r>
          </a:p>
          <a:p>
            <a:pPr marL="0" indent="0">
              <a:buNone/>
            </a:pPr>
            <a:r>
              <a:rPr lang="en-US" sz="7200" dirty="0"/>
              <a:t> </a:t>
            </a:r>
          </a:p>
          <a:p>
            <a:pPr marL="0" indent="0">
              <a:buNone/>
            </a:pPr>
            <a:r>
              <a:rPr lang="en-US" sz="7200" dirty="0"/>
              <a:t>3. Pharaoh was glad to hear of Joseph’s family.  When you are in right standing with God, you have favor with people.  How can you get into right standing with God?</a:t>
            </a:r>
          </a:p>
          <a:p>
            <a:pPr marL="0" indent="0">
              <a:buNone/>
            </a:pPr>
            <a:endParaRPr lang="en-US" sz="7200" dirty="0"/>
          </a:p>
          <a:p>
            <a:pPr marL="0" indent="0">
              <a:buNone/>
            </a:pPr>
            <a:r>
              <a:rPr lang="en-US" sz="7200" dirty="0"/>
              <a:t>4. Do you believe if you start to make the right decisions that God will make your life right again?</a:t>
            </a:r>
          </a:p>
          <a:p>
            <a:pPr marL="0" indent="0">
              <a:buNone/>
            </a:pPr>
            <a:endParaRPr lang="en-US" sz="7200" dirty="0"/>
          </a:p>
          <a:p>
            <a:pPr marL="0" indent="0">
              <a:buNone/>
            </a:pPr>
            <a:r>
              <a:rPr lang="en-US" sz="7200" dirty="0"/>
              <a:t>5. Can you feel the power of God calling to you?</a:t>
            </a:r>
          </a:p>
        </p:txBody>
      </p:sp>
    </p:spTree>
    <p:extLst>
      <p:ext uri="{BB962C8B-B14F-4D97-AF65-F5344CB8AC3E}">
        <p14:creationId xmlns:p14="http://schemas.microsoft.com/office/powerpoint/2010/main" val="1746627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AAB5BEF-EA8D-1E48-9E8B-36306F7852A0}"/>
              </a:ext>
            </a:extLst>
          </p:cNvPr>
          <p:cNvSpPr>
            <a:spLocks noGrp="1"/>
          </p:cNvSpPr>
          <p:nvPr>
            <p:ph idx="1"/>
          </p:nvPr>
        </p:nvSpPr>
        <p:spPr>
          <a:xfrm>
            <a:off x="446568" y="1853248"/>
            <a:ext cx="9603286" cy="4395151"/>
          </a:xfrm>
        </p:spPr>
        <p:txBody>
          <a:bodyPr>
            <a:normAutofit/>
          </a:bodyPr>
          <a:lstStyle/>
          <a:p>
            <a:pPr marL="0" indent="0">
              <a:buNone/>
            </a:pPr>
            <a:r>
              <a:rPr lang="en-US" sz="1800" dirty="0"/>
              <a:t>6. When Jacob’s brothers were young, they made bad decisions. Now they were changing. Why is it important to do things right?</a:t>
            </a:r>
          </a:p>
          <a:p>
            <a:pPr marL="0" indent="0">
              <a:buNone/>
            </a:pPr>
            <a:r>
              <a:rPr lang="en-US" sz="1800" dirty="0"/>
              <a:t> </a:t>
            </a:r>
          </a:p>
          <a:p>
            <a:pPr marL="0" indent="0">
              <a:buNone/>
            </a:pPr>
            <a:r>
              <a:rPr lang="en-US" sz="1800" dirty="0"/>
              <a:t>7. You will encounter laws every where you go.  What are the consequences of breaking laws?</a:t>
            </a:r>
          </a:p>
          <a:p>
            <a:pPr marL="0" indent="0">
              <a:buNone/>
            </a:pPr>
            <a:r>
              <a:rPr lang="en-US" sz="1800" dirty="0"/>
              <a:t> </a:t>
            </a:r>
          </a:p>
          <a:p>
            <a:pPr marL="0" indent="0">
              <a:buNone/>
            </a:pPr>
            <a:r>
              <a:rPr lang="en-US" sz="1800" dirty="0"/>
              <a:t>8. What are the consequences of breaking God’s laws?</a:t>
            </a:r>
          </a:p>
          <a:p>
            <a:pPr marL="0" indent="0">
              <a:buNone/>
            </a:pPr>
            <a:endParaRPr lang="en-US" sz="1800" dirty="0"/>
          </a:p>
          <a:p>
            <a:pPr marL="0" indent="0">
              <a:buNone/>
            </a:pPr>
            <a:r>
              <a:rPr lang="en-US" sz="1800" dirty="0"/>
              <a:t>9. God will always try to enter your life and help you. Why?</a:t>
            </a:r>
          </a:p>
          <a:p>
            <a:pPr marL="0" indent="0">
              <a:buNone/>
            </a:pPr>
            <a:endParaRPr lang="en-US" sz="1800" dirty="0"/>
          </a:p>
          <a:p>
            <a:pPr marL="0" indent="0">
              <a:buNone/>
            </a:pPr>
            <a:r>
              <a:rPr lang="en-US" sz="1800" dirty="0"/>
              <a:t>10. Jacob hears what the brothers are saying.  Why doesn’t he believe them? </a:t>
            </a:r>
          </a:p>
          <a:p>
            <a:pPr marL="0" indent="0">
              <a:buNone/>
            </a:pPr>
            <a:endParaRPr lang="en-US" dirty="0"/>
          </a:p>
        </p:txBody>
      </p:sp>
      <p:sp>
        <p:nvSpPr>
          <p:cNvPr id="4" name="Title 1">
            <a:extLst>
              <a:ext uri="{FF2B5EF4-FFF2-40B4-BE49-F238E27FC236}">
                <a16:creationId xmlns:a16="http://schemas.microsoft.com/office/drawing/2014/main" xmlns="" id="{962D8B78-30D1-0E46-A72A-35F75238935E}"/>
              </a:ext>
            </a:extLst>
          </p:cNvPr>
          <p:cNvSpPr>
            <a:spLocks noGrp="1"/>
          </p:cNvSpPr>
          <p:nvPr>
            <p:ph type="title"/>
          </p:nvPr>
        </p:nvSpPr>
        <p:spPr>
          <a:xfrm>
            <a:off x="646111" y="452718"/>
            <a:ext cx="9404723" cy="1400530"/>
          </a:xfrm>
        </p:spPr>
        <p:txBody>
          <a:bodyPr/>
          <a:lstStyle/>
          <a:p>
            <a:pPr algn="ctr"/>
            <a:r>
              <a:rPr lang="en-US" sz="4400" b="1" dirty="0">
                <a:solidFill>
                  <a:schemeClr val="tx1"/>
                </a:solidFill>
              </a:rPr>
              <a:t> Group Discussion</a:t>
            </a:r>
            <a:endParaRPr lang="en-US" dirty="0"/>
          </a:p>
        </p:txBody>
      </p:sp>
    </p:spTree>
    <p:extLst>
      <p:ext uri="{BB962C8B-B14F-4D97-AF65-F5344CB8AC3E}">
        <p14:creationId xmlns:p14="http://schemas.microsoft.com/office/powerpoint/2010/main" val="231248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911926" y="1275345"/>
            <a:ext cx="10055468" cy="5129937"/>
          </a:xfrm>
        </p:spPr>
        <p:txBody>
          <a:bodyPr>
            <a:normAutofit/>
          </a:bodyPr>
          <a:lstStyle/>
          <a:p>
            <a:r>
              <a:rPr lang="en-US" sz="1000" dirty="0">
                <a:hlinkClick r:id="rId3"/>
              </a:rPr>
              <a:t>https://images.unsplash.com/photo-1599431148111-aed6c9607a0f?ixid=MnwxMjA3fDB8MHxwaG90by1wYWdlfHx8fGVufDB8fHx8&amp;ixlib=rb-1.2.1&amp;auto=format&amp;fit=crop&amp;w=1050&amp;q=80</a:t>
            </a:r>
            <a:endParaRPr lang="en-US" sz="1000" dirty="0"/>
          </a:p>
          <a:p>
            <a:r>
              <a:rPr lang="en-US" sz="1000" dirty="0">
                <a:hlinkClick r:id="rId4"/>
              </a:rPr>
              <a:t>https://media.freebibleimages.org/stories/FB_Joseph_Prison_Dreams/overview-thumbnails/009-joseph-prison-dreams.jpg?1613595453</a:t>
            </a:r>
            <a:endParaRPr lang="en-US" sz="1000" dirty="0"/>
          </a:p>
          <a:p>
            <a:r>
              <a:rPr lang="en-US" sz="1000" dirty="0">
                <a:hlinkClick r:id="rId5"/>
              </a:rPr>
              <a:t>https://media.freebibleimages.org/stories/FB_Joseph_Reunion/overview-thumbnails/017-joseph-reunion.jpg?1613595467</a:t>
            </a:r>
            <a:endParaRPr lang="en-US" sz="1000" dirty="0"/>
          </a:p>
          <a:p>
            <a:r>
              <a:rPr lang="en-US" sz="1000" dirty="0">
                <a:hlinkClick r:id="rId6"/>
              </a:rPr>
              <a:t>https://media.freebibleimages.org/stories/FB_Joseph_Reunion/overview-thumbnails/016-joseph-reunion.jpg?1613595467</a:t>
            </a:r>
            <a:endParaRPr lang="en-US" sz="1000" dirty="0"/>
          </a:p>
          <a:p>
            <a:r>
              <a:rPr lang="en-US" sz="1000" dirty="0">
                <a:hlinkClick r:id="rId7"/>
              </a:rPr>
              <a:t>https://media.freebibleimages.org/stories/FB_Joseph_Reunion/overview-thumbnails/015-joseph-reunion.jpg?1613595467</a:t>
            </a:r>
            <a:endParaRPr lang="en-US" sz="1000" dirty="0"/>
          </a:p>
          <a:p>
            <a:r>
              <a:rPr lang="en-US" sz="1000" dirty="0">
                <a:hlinkClick r:id="rId8"/>
              </a:rPr>
              <a:t>https://images.unsplash.com/photo-1470165730317-b0f82e73778a?ixid=MnwxMjA3fDB8MHxwaG90by1wYWdlfHx8fGVufDB8fHx8&amp;ixlib=rb-1.2.1&amp;auto=format&amp;fit=crop&amp;w=1050&amp;q=80</a:t>
            </a:r>
            <a:endParaRPr lang="en-US" sz="1000" dirty="0"/>
          </a:p>
          <a:p>
            <a:r>
              <a:rPr lang="en-US" sz="1000" dirty="0">
                <a:hlinkClick r:id="rId9"/>
              </a:rPr>
              <a:t>https://images.unsplash.com/photo-1610309098035-b80aa9b07be6?ixid=MnwxMjA3fDB8MHxzZWFyY2h8NDB8fGRvbmtleXN8ZW58MHx8MHx8&amp;ixlib=rb-1.2.1&amp;auto=format&amp;fit=crop&amp;w=800&amp;q=60</a:t>
            </a:r>
            <a:endParaRPr lang="en-US" sz="1000" dirty="0"/>
          </a:p>
          <a:p>
            <a:r>
              <a:rPr lang="en-US" sz="1000" dirty="0">
                <a:hlinkClick r:id="rId10"/>
              </a:rPr>
              <a:t>https://media.freebibleimages.org/stories/FB_Joseph_Reunion/overview-thumbnails/019-joseph-reunion.jpg?1613595467</a:t>
            </a:r>
            <a:endParaRPr lang="en-US" sz="1000" dirty="0"/>
          </a:p>
          <a:p>
            <a:r>
              <a:rPr lang="en-US" sz="1000" dirty="0">
                <a:hlinkClick r:id="rId11"/>
              </a:rPr>
              <a:t>https://media.freebibleimages.org/stories/FB_Joseph_Reunion/overview-thumbnails/021-joseph-reunion.jpg?1613595467</a:t>
            </a:r>
            <a:endParaRPr lang="en-US" sz="1000" dirty="0"/>
          </a:p>
          <a:p>
            <a:r>
              <a:rPr lang="en-US" sz="1000" dirty="0">
                <a:hlinkClick r:id="rId12"/>
              </a:rPr>
              <a:t>https://media.freebibleimages.org/stories/FB_YO_Joseph_Prison/overview-thumbnails/012-yo-joseph-prison.jpg?1613597975</a:t>
            </a:r>
            <a:endParaRPr lang="en-US" sz="1000" dirty="0"/>
          </a:p>
          <a:p>
            <a:pPr marL="0" indent="0">
              <a:buNone/>
            </a:pPr>
            <a:endParaRPr lang="en-US" sz="1000" dirty="0"/>
          </a:p>
          <a:p>
            <a:pPr marL="0" indent="0">
              <a:buNone/>
            </a:pPr>
            <a:endParaRPr lang="en-US" sz="1000" dirty="0"/>
          </a:p>
        </p:txBody>
      </p:sp>
    </p:spTree>
    <p:extLst>
      <p:ext uri="{BB962C8B-B14F-4D97-AF65-F5344CB8AC3E}">
        <p14:creationId xmlns:p14="http://schemas.microsoft.com/office/powerpoint/2010/main" val="2917049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D5CEF-0A94-F84D-A657-F17E8DECD588}"/>
              </a:ext>
            </a:extLst>
          </p:cNvPr>
          <p:cNvSpPr>
            <a:spLocks noGrp="1"/>
          </p:cNvSpPr>
          <p:nvPr>
            <p:ph type="title"/>
          </p:nvPr>
        </p:nvSpPr>
        <p:spPr>
          <a:xfrm>
            <a:off x="1393638" y="2728735"/>
            <a:ext cx="9404723" cy="1400530"/>
          </a:xfrm>
        </p:spPr>
        <p:txBody>
          <a:bodyPr/>
          <a:lstStyle/>
          <a:p>
            <a:pPr algn="ctr"/>
            <a:r>
              <a:rPr lang="en-US" dirty="0"/>
              <a:t>Original Narrative</a:t>
            </a:r>
          </a:p>
        </p:txBody>
      </p:sp>
    </p:spTree>
    <p:extLst>
      <p:ext uri="{BB962C8B-B14F-4D97-AF65-F5344CB8AC3E}">
        <p14:creationId xmlns:p14="http://schemas.microsoft.com/office/powerpoint/2010/main" val="71221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a16="http://schemas.microsoft.com/office/drawing/2014/main" xmlns="" id="{A4322390-8B58-46BE-88EB-D9FD30C0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verything came to pass just as Joseph told the cupbearer and the baker. The cupbearer returned to serve Pharaoh and forgot all about Joseph. Nothing changed for Joseph and he remained a prisoner for many days to come. (Genesis 40:20-23) – Slide 12">
            <a:extLst>
              <a:ext uri="{FF2B5EF4-FFF2-40B4-BE49-F238E27FC236}">
                <a16:creationId xmlns:a16="http://schemas.microsoft.com/office/drawing/2014/main" xmlns="" id="{0DEC6715-D471-C54E-864B-FD20FFC87F2C}"/>
              </a:ext>
            </a:extLst>
          </p:cNvPr>
          <p:cNvPicPr>
            <a:picLocks noChangeAspect="1" noChangeArrowheads="1"/>
          </p:cNvPicPr>
          <p:nvPr/>
        </p:nvPicPr>
        <p:blipFill rotWithShape="1">
          <a:blip r:embed="rId7">
            <a:alphaModFix amt="40000"/>
            <a:extLst>
              <a:ext uri="{28A0092B-C50C-407E-A947-70E740481C1C}">
                <a14:useLocalDpi xmlns:a14="http://schemas.microsoft.com/office/drawing/2010/main" val="0"/>
              </a:ext>
            </a:extLst>
          </a:blip>
          <a:srcRect t="834" b="2416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4955" y="1447800"/>
            <a:ext cx="8825658" cy="3329581"/>
          </a:xfrm>
        </p:spPr>
        <p:txBody>
          <a:bodyPr vert="horz" lIns="91440" tIns="45720" rIns="91440" bIns="45720" rtlCol="0" anchor="b">
            <a:normAutofit/>
          </a:bodyPr>
          <a:lstStyle/>
          <a:p>
            <a:pPr>
              <a:lnSpc>
                <a:spcPct val="90000"/>
              </a:lnSpc>
            </a:pPr>
            <a:r>
              <a:rPr lang="en-US" sz="7200" dirty="0">
                <a:solidFill>
                  <a:schemeClr val="tx1"/>
                </a:solidFill>
              </a:rPr>
              <a:t>Joseph “From a Dreamer to Governor”</a:t>
            </a:r>
          </a:p>
        </p:txBody>
      </p:sp>
      <p:sp>
        <p:nvSpPr>
          <p:cNvPr id="85" name="Rectangle 84">
            <a:extLst>
              <a:ext uri="{FF2B5EF4-FFF2-40B4-BE49-F238E27FC236}">
                <a16:creationId xmlns:a16="http://schemas.microsoft.com/office/drawing/2014/main" xmlns="" id="{C885E190-58DD-42DD-A4A8-401E15C92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42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9" y="1454964"/>
            <a:ext cx="3342460" cy="3308840"/>
          </a:xfrm>
        </p:spPr>
        <p:txBody>
          <a:bodyPr vert="horz" lIns="91440" tIns="45720" rIns="91440" bIns="45720" rtlCol="0" anchor="b">
            <a:normAutofit/>
          </a:bodyPr>
          <a:lstStyle/>
          <a:p>
            <a:pPr>
              <a:lnSpc>
                <a:spcPct val="90000"/>
              </a:lnSpc>
            </a:pPr>
            <a:r>
              <a:rPr lang="en-US" dirty="0"/>
              <a:t>Joseph revealed himself to his brothers</a:t>
            </a:r>
            <a:endParaRPr lang="en-US"/>
          </a:p>
        </p:txBody>
      </p:sp>
      <p:pic>
        <p:nvPicPr>
          <p:cNvPr id="3074" name="Picture 2" descr="Weeping with joy, he embraced Benjamin. Then Joseph kissed each of his brothers and wept over them. After that the brothers began talking freely with him. – Slide 17">
            <a:extLst>
              <a:ext uri="{FF2B5EF4-FFF2-40B4-BE49-F238E27FC236}">
                <a16:creationId xmlns:a16="http://schemas.microsoft.com/office/drawing/2014/main" xmlns="" id="{8571BCB6-9CB2-0444-9D0D-E01EC4B7892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387"/>
          <a:stretch/>
        </p:blipFill>
        <p:spPr bwMode="auto">
          <a:xfrm>
            <a:off x="-1" y="10"/>
            <a:ext cx="755414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15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4799009" cy="3308840"/>
          </a:xfrm>
        </p:spPr>
        <p:txBody>
          <a:bodyPr vert="horz" lIns="91440" tIns="45720" rIns="91440" bIns="45720" rtlCol="0" anchor="b">
            <a:normAutofit/>
          </a:bodyPr>
          <a:lstStyle/>
          <a:p>
            <a:pPr>
              <a:lnSpc>
                <a:spcPct val="90000"/>
              </a:lnSpc>
            </a:pPr>
            <a:r>
              <a:rPr lang="en-US" sz="3400"/>
              <a:t>Joseph told his brothers not to fret, as it was God’s will that he ended up where he is now</a:t>
            </a:r>
          </a:p>
        </p:txBody>
      </p:sp>
      <p:pic>
        <p:nvPicPr>
          <p:cNvPr id="4098" name="Picture 2" descr="‘Now hurry back to my father and tell him. Bring him to Egypt and you can all live in Goshen where you can be near me. Otherwise you will all starve.’ – Slide 16">
            <a:extLst>
              <a:ext uri="{FF2B5EF4-FFF2-40B4-BE49-F238E27FC236}">
                <a16:creationId xmlns:a16="http://schemas.microsoft.com/office/drawing/2014/main" xmlns="" id="{3E6B1BC8-9A2E-BD4C-A598-1B55931F324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7115"/>
          <a:stretch/>
        </p:blipFill>
        <p:spPr bwMode="auto">
          <a:xfrm>
            <a:off x="5752310" y="291765"/>
            <a:ext cx="6097589" cy="627447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xmlns="" id="{DF64BFF2-5083-4FD7-81B8-7680619A87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688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7" y="1454963"/>
            <a:ext cx="3342462" cy="3308380"/>
          </a:xfrm>
        </p:spPr>
        <p:txBody>
          <a:bodyPr vert="horz" lIns="91440" tIns="45720" rIns="91440" bIns="45720" rtlCol="0" anchor="b">
            <a:normAutofit/>
          </a:bodyPr>
          <a:lstStyle/>
          <a:p>
            <a:pPr>
              <a:lnSpc>
                <a:spcPct val="90000"/>
              </a:lnSpc>
            </a:pPr>
            <a:r>
              <a:rPr lang="en-US" sz="3300"/>
              <a:t>Joseph tells his brothers to bring their father as they can dwell near to him</a:t>
            </a:r>
          </a:p>
        </p:txBody>
      </p:sp>
      <p:pic>
        <p:nvPicPr>
          <p:cNvPr id="5122" name="Picture 2" descr="‘Don’t be upset, or angry with yourselves. It was God who sent me here ahead of you to preserve your lives. This famine that has ravaged the land for two years will last five more years. God made me an adviser to Pharaoh and the governor of all Egypt. – Slide 15">
            <a:extLst>
              <a:ext uri="{FF2B5EF4-FFF2-40B4-BE49-F238E27FC236}">
                <a16:creationId xmlns:a16="http://schemas.microsoft.com/office/drawing/2014/main" xmlns="" id="{04D8D078-BBA5-224D-A5B5-775A0EC6E7A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7609"/>
          <a:stretch/>
        </p:blipFill>
        <p:spPr bwMode="auto">
          <a:xfrm>
            <a:off x="607848" y="609601"/>
            <a:ext cx="6946288"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5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742112" y="1454963"/>
            <a:ext cx="4802187" cy="3308380"/>
          </a:xfrm>
        </p:spPr>
        <p:txBody>
          <a:bodyPr vert="horz" lIns="91440" tIns="45720" rIns="91440" bIns="45720" rtlCol="0" anchor="b">
            <a:normAutofit/>
          </a:bodyPr>
          <a:lstStyle/>
          <a:p>
            <a:pPr>
              <a:lnSpc>
                <a:spcPct val="90000"/>
              </a:lnSpc>
            </a:pPr>
            <a:r>
              <a:rPr lang="en-US" sz="4500"/>
              <a:t>Pharaoh made sure Joseph’s family was given the best land of Egypt</a:t>
            </a:r>
          </a:p>
        </p:txBody>
      </p:sp>
      <p:pic>
        <p:nvPicPr>
          <p:cNvPr id="6146" name="Picture 2" descr="aerial photography of green field and mountain">
            <a:extLst>
              <a:ext uri="{FF2B5EF4-FFF2-40B4-BE49-F238E27FC236}">
                <a16:creationId xmlns:a16="http://schemas.microsoft.com/office/drawing/2014/main" xmlns="" id="{FCBB5808-E5A9-2D40-BF96-CFADBB9EDE9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931" r="12121"/>
          <a:stretch/>
        </p:blipFill>
        <p:spPr bwMode="auto">
          <a:xfrm>
            <a:off x="607848" y="609601"/>
            <a:ext cx="5486561"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6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4799009" cy="3308840"/>
          </a:xfrm>
        </p:spPr>
        <p:txBody>
          <a:bodyPr vert="horz" lIns="91440" tIns="45720" rIns="91440" bIns="45720" rtlCol="0" anchor="b">
            <a:normAutofit/>
          </a:bodyPr>
          <a:lstStyle/>
          <a:p>
            <a:pPr>
              <a:lnSpc>
                <a:spcPct val="90000"/>
              </a:lnSpc>
            </a:pPr>
            <a:r>
              <a:rPr lang="en-US" sz="5000" dirty="0"/>
              <a:t>Joseph sent his father donkeys loaded with good things</a:t>
            </a:r>
          </a:p>
        </p:txBody>
      </p:sp>
      <p:pic>
        <p:nvPicPr>
          <p:cNvPr id="7170" name="Picture 2" descr="black and white horse in cage">
            <a:extLst>
              <a:ext uri="{FF2B5EF4-FFF2-40B4-BE49-F238E27FC236}">
                <a16:creationId xmlns:a16="http://schemas.microsoft.com/office/drawing/2014/main" xmlns="" id="{3AE31F42-FB7F-0D4A-AE82-1C497678F56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394" b="8630"/>
          <a:stretch/>
        </p:blipFill>
        <p:spPr bwMode="auto">
          <a:xfrm>
            <a:off x="6094411" y="10"/>
            <a:ext cx="6097590"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xmlns="" id="{DF64BFF2-5083-4FD7-81B8-7680619A87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7466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742112" y="1454963"/>
            <a:ext cx="4802187" cy="3308380"/>
          </a:xfrm>
        </p:spPr>
        <p:txBody>
          <a:bodyPr vert="horz" lIns="91440" tIns="45720" rIns="91440" bIns="45720" rtlCol="0" anchor="b">
            <a:normAutofit/>
          </a:bodyPr>
          <a:lstStyle/>
          <a:p>
            <a:pPr>
              <a:lnSpc>
                <a:spcPct val="90000"/>
              </a:lnSpc>
            </a:pPr>
            <a:r>
              <a:rPr lang="en-US" sz="4500"/>
              <a:t>The brothers left and told Jacob of all they had found out</a:t>
            </a:r>
          </a:p>
        </p:txBody>
      </p:sp>
      <p:pic>
        <p:nvPicPr>
          <p:cNvPr id="8194" name="Picture 2" descr="The brothers returned to Jacob.  ‘Joseph is still alive and he is governor of all the land of Egypt!’ they told him. Jacob was stunned and just couldn’t believe it. The brothers repeated to Jacob everything Joseph had told them. When Jacob saw the wagons Joseph had sent he exclaimed, ‘It must be true! My son Joseph is alive! I must go and see him before I die.’ – Slide 19">
            <a:extLst>
              <a:ext uri="{FF2B5EF4-FFF2-40B4-BE49-F238E27FC236}">
                <a16:creationId xmlns:a16="http://schemas.microsoft.com/office/drawing/2014/main" xmlns="" id="{0D45F843-D0F6-144C-9D33-4CCBFEF859C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891" r="16134"/>
          <a:stretch/>
        </p:blipFill>
        <p:spPr bwMode="auto">
          <a:xfrm>
            <a:off x="607848" y="609601"/>
            <a:ext cx="5486561"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13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7" y="1454963"/>
            <a:ext cx="3342462" cy="3308380"/>
          </a:xfrm>
        </p:spPr>
        <p:txBody>
          <a:bodyPr vert="horz" lIns="91440" tIns="45720" rIns="91440" bIns="45720" rtlCol="0" anchor="b">
            <a:normAutofit/>
          </a:bodyPr>
          <a:lstStyle/>
          <a:p>
            <a:pPr>
              <a:lnSpc>
                <a:spcPct val="90000"/>
              </a:lnSpc>
            </a:pPr>
            <a:r>
              <a:rPr lang="en-US" dirty="0"/>
              <a:t>Jacob vowed to see Joseph before he died</a:t>
            </a:r>
            <a:endParaRPr lang="en-US"/>
          </a:p>
        </p:txBody>
      </p:sp>
      <p:pic>
        <p:nvPicPr>
          <p:cNvPr id="9218" name="Picture 2" descr="Joseph travelled to Goshen to meet his father. They embraced and Joseph wept, holding his father for a long time. – Slide 21">
            <a:extLst>
              <a:ext uri="{FF2B5EF4-FFF2-40B4-BE49-F238E27FC236}">
                <a16:creationId xmlns:a16="http://schemas.microsoft.com/office/drawing/2014/main" xmlns="" id="{CCFC3ACB-FF52-C940-B2A4-ED04B6F7A5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609"/>
          <a:stretch/>
        </p:blipFill>
        <p:spPr bwMode="auto">
          <a:xfrm>
            <a:off x="607848" y="609601"/>
            <a:ext cx="6946288"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0627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2287</TotalTime>
  <Words>644</Words>
  <Application>Microsoft Office PowerPoint</Application>
  <PresentationFormat>Widescreen</PresentationFormat>
  <Paragraphs>143</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Times New Roman</vt:lpstr>
      <vt:lpstr>Wingdings 3</vt:lpstr>
      <vt:lpstr>Ion</vt:lpstr>
      <vt:lpstr>‘Joseph the Dreamer’</vt:lpstr>
      <vt:lpstr>Joseph “From a Dreamer to Governor”</vt:lpstr>
      <vt:lpstr>Joseph revealed himself to his brothers</vt:lpstr>
      <vt:lpstr>Joseph told his brothers not to fret, as it was God’s will that he ended up where he is now</vt:lpstr>
      <vt:lpstr>Joseph tells his brothers to bring their father as they can dwell near to him</vt:lpstr>
      <vt:lpstr>Pharaoh made sure Joseph’s family was given the best land of Egypt</vt:lpstr>
      <vt:lpstr>Joseph sent his father donkeys loaded with good things</vt:lpstr>
      <vt:lpstr>The brothers left and told Jacob of all they had found out</vt:lpstr>
      <vt:lpstr>Jacob vowed to see Joseph before he died</vt:lpstr>
      <vt:lpstr> Group Discussion</vt:lpstr>
      <vt:lpstr> Group Discussion</vt:lpstr>
      <vt:lpstr>References </vt:lpstr>
      <vt:lpstr>Original Narrative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 and control: The link</dc:title>
  <dc:creator>Mila Daives</dc:creator>
  <cp:lastModifiedBy>CHERYL LANGFORD</cp:lastModifiedBy>
  <cp:revision>75</cp:revision>
  <dcterms:created xsi:type="dcterms:W3CDTF">2020-11-11T19:34:22Z</dcterms:created>
  <dcterms:modified xsi:type="dcterms:W3CDTF">2021-11-25T23:25:33Z</dcterms:modified>
</cp:coreProperties>
</file>