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61" r:id="rId3"/>
    <p:sldId id="262" r:id="rId4"/>
    <p:sldId id="263" r:id="rId5"/>
    <p:sldId id="264" r:id="rId6"/>
    <p:sldId id="265" r:id="rId7"/>
    <p:sldId id="266" r:id="rId8"/>
    <p:sldId id="267" r:id="rId9"/>
    <p:sldId id="269"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7" autoAdjust="0"/>
    <p:restoredTop sz="86435" autoAdjust="0"/>
  </p:normalViewPr>
  <p:slideViewPr>
    <p:cSldViewPr snapToGrid="0">
      <p:cViewPr varScale="1">
        <p:scale>
          <a:sx n="54" d="100"/>
          <a:sy n="54" d="100"/>
        </p:scale>
        <p:origin x="127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 </a:t>
            </a:r>
            <a:r>
              <a:rPr lang="en-US" sz="1200" b="1" kern="1200" dirty="0" smtClean="0">
                <a:solidFill>
                  <a:schemeClr val="tx1"/>
                </a:solidFill>
                <a:effectLst/>
                <a:latin typeface="+mn-lt"/>
                <a:ea typeface="+mn-ea"/>
                <a:cs typeface="+mn-cs"/>
              </a:rPr>
              <a:t>Bible Study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a:solidFill>
                  <a:schemeClr val="tx1"/>
                </a:solidFill>
                <a:latin typeface="Times New Roman" panose="02020603050405020304" pitchFamily="18" charset="0"/>
                <a:cs typeface="Times New Roman" panose="02020603050405020304" pitchFamily="18" charset="0"/>
              </a:rPr>
              <a:t>Is there an evil force behind all of the negative actions on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What will happen to me after I die?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Am I all alone?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These are questions on all of our minds at some time or another.  There are those that believe in creationism versus evolutionism?  The answers to all of these questions are in the Bible.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10</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a:t>
            </a:r>
          </a:p>
          <a:p>
            <a:r>
              <a:rPr lang="en-US" sz="1200" b="1" kern="1200" dirty="0">
                <a:solidFill>
                  <a:schemeClr val="tx1"/>
                </a:solidFill>
                <a:effectLst/>
                <a:latin typeface="+mn-lt"/>
                <a:ea typeface="+mn-ea"/>
                <a:cs typeface="+mn-cs"/>
              </a:rPr>
              <a:t>TEXT Genesis 44 1- 34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Teacher: combine this class with the next class</a:t>
            </a:r>
            <a:br>
              <a:rPr lang="en-US" sz="1200" b="1"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Joseph’s Cup </a:t>
            </a:r>
            <a:br>
              <a:rPr lang="en-US" sz="1200" b="1" u="sng"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commanded the steward of his house, by saying, “Fill the men’s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sacks with food, as much as they can carry, and put each man’s money in the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mouth of his sack.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Also put my cup, the silver cup, in the mouth of the sack of the youngest, and his grain money.” So he did according to the word that Joseph had spoken.</a:t>
            </a:r>
          </a:p>
          <a:p>
            <a:r>
              <a:rPr lang="en-US" sz="1200" kern="1200" dirty="0">
                <a:solidFill>
                  <a:schemeClr val="tx1"/>
                </a:solidFill>
                <a:effectLst/>
                <a:latin typeface="+mn-lt"/>
                <a:ea typeface="+mn-ea"/>
                <a:cs typeface="+mn-cs"/>
              </a:rPr>
              <a:t>As soon as the morning dawned, the men were sent away, they and their donkeys. When they had gone out of the city,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were not </a:t>
            </a:r>
            <a:r>
              <a:rPr lang="en-US" sz="1200" i="1" kern="1200" dirty="0">
                <a:solidFill>
                  <a:schemeClr val="tx1"/>
                </a:solidFill>
                <a:effectLst/>
                <a:latin typeface="+mn-lt"/>
                <a:ea typeface="+mn-ea"/>
                <a:cs typeface="+mn-cs"/>
              </a:rPr>
              <a:t>yet </a:t>
            </a:r>
            <a:r>
              <a:rPr lang="en-US" sz="1200" kern="1200" dirty="0">
                <a:solidFill>
                  <a:schemeClr val="tx1"/>
                </a:solidFill>
                <a:effectLst/>
                <a:latin typeface="+mn-lt"/>
                <a:ea typeface="+mn-ea"/>
                <a:cs typeface="+mn-cs"/>
              </a:rPr>
              <a:t>far off, Joseph said to his steward, “Get up, follow the men; and when you overtake them, say to them, ‘Why have you repaid evil for good?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not this </a:t>
            </a:r>
            <a:r>
              <a:rPr lang="en-US" sz="1200" i="1" kern="1200" dirty="0">
                <a:solidFill>
                  <a:schemeClr val="tx1"/>
                </a:solidFill>
                <a:effectLst/>
                <a:latin typeface="+mn-lt"/>
                <a:ea typeface="+mn-ea"/>
                <a:cs typeface="+mn-cs"/>
              </a:rPr>
              <a:t>the one </a:t>
            </a:r>
            <a:r>
              <a:rPr lang="en-US" sz="1200" kern="1200" dirty="0">
                <a:solidFill>
                  <a:schemeClr val="tx1"/>
                </a:solidFill>
                <a:effectLst/>
                <a:latin typeface="+mn-lt"/>
                <a:ea typeface="+mn-ea"/>
                <a:cs typeface="+mn-cs"/>
              </a:rPr>
              <a:t>from which my lord drinks, and with which he indeed practices divination? You have done evil in so doing.”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he overtook them, and he spoke to them these same words. And they said to him, “Why does my lord say these words? Far be it from us that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your servants should do such a thing. Look, we brought back to you from the land of Canaan the money which we found in the mouth of our sacks. How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could we steal silver or gold from your lord’s house? With whomever of your servants it is found, let him die, and we also will be my Lord’s slaves.”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said, “Now also </a:t>
            </a:r>
            <a:r>
              <a:rPr lang="en-US" sz="1200" i="1" kern="1200" dirty="0">
                <a:solidFill>
                  <a:schemeClr val="tx1"/>
                </a:solidFill>
                <a:effectLst/>
                <a:latin typeface="+mn-lt"/>
                <a:ea typeface="+mn-ea"/>
                <a:cs typeface="+mn-cs"/>
              </a:rPr>
              <a:t>let </a:t>
            </a:r>
            <a:r>
              <a:rPr lang="en-US" sz="1200" kern="1200" dirty="0">
                <a:solidFill>
                  <a:schemeClr val="tx1"/>
                </a:solidFill>
                <a:effectLst/>
                <a:latin typeface="+mn-lt"/>
                <a:ea typeface="+mn-ea"/>
                <a:cs typeface="+mn-cs"/>
              </a:rPr>
              <a:t>it be according to your words; he with whom it is found shall be my slave, and you shall be blameless.” Then each man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speedily let down his sack to the ground, and each opened his sack. So he searched. He began with the oldest and left off with the youngest; and the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cup was found in Benjamin’s sack.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tore their clothes, and each man loaded his donkey and returned to the city.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Judah and his brothers came to Joseph’s house, and he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still there; and they fell before him on the ground.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Joseph said to them, “What deed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this you have done? Did you not know that such a man as I can certainly do great discernment?”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Judah said, “What shall we say to my lord? What shall we speak? Or how shall we clear ourselves? God has found out the iniquity of your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servants; here we are, my lord’s slaves, both we and </a:t>
            </a:r>
            <a:r>
              <a:rPr lang="en-US" sz="1200" i="1" kern="1200" dirty="0">
                <a:solidFill>
                  <a:schemeClr val="tx1"/>
                </a:solidFill>
                <a:effectLst/>
                <a:latin typeface="+mn-lt"/>
                <a:ea typeface="+mn-ea"/>
                <a:cs typeface="+mn-cs"/>
              </a:rPr>
              <a:t>he </a:t>
            </a:r>
            <a:r>
              <a:rPr lang="en-US" sz="1200" kern="1200" dirty="0">
                <a:solidFill>
                  <a:schemeClr val="tx1"/>
                </a:solidFill>
                <a:effectLst/>
                <a:latin typeface="+mn-lt"/>
                <a:ea typeface="+mn-ea"/>
                <a:cs typeface="+mn-cs"/>
              </a:rPr>
              <a:t>also with whom the cup was found.”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 said, “Far be it from me that I should do so; the man in whose hand the cup was found, he shall be my slave. And as for you, go up in peace to your father.”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Judah Intercedes for Benjamin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Judah came near to him and said: “Oh my lord, please let your servant speak a word in my lord’s hearing, and do not let your anger burn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against your servant; for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even like Pharaoh.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My lord asked his servants, saying, ‘Have you a father or a brother?’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we said to my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lord, ‘We have a father, an old man, and a child of </a:t>
            </a:r>
            <a:r>
              <a:rPr lang="en-US" sz="1200" i="1" kern="1200" dirty="0">
                <a:solidFill>
                  <a:schemeClr val="tx1"/>
                </a:solidFill>
                <a:effectLst/>
                <a:latin typeface="+mn-lt"/>
                <a:ea typeface="+mn-ea"/>
                <a:cs typeface="+mn-cs"/>
              </a:rPr>
              <a:t>his </a:t>
            </a:r>
            <a:r>
              <a:rPr lang="en-US" sz="1200" kern="1200" dirty="0">
                <a:solidFill>
                  <a:schemeClr val="tx1"/>
                </a:solidFill>
                <a:effectLst/>
                <a:latin typeface="+mn-lt"/>
                <a:ea typeface="+mn-ea"/>
                <a:cs typeface="+mn-cs"/>
              </a:rPr>
              <a:t>old age, </a:t>
            </a:r>
            <a:r>
              <a:rPr lang="en-US" sz="1200" i="1" kern="1200" dirty="0">
                <a:solidFill>
                  <a:schemeClr val="tx1"/>
                </a:solidFill>
                <a:effectLst/>
                <a:latin typeface="+mn-lt"/>
                <a:ea typeface="+mn-ea"/>
                <a:cs typeface="+mn-cs"/>
              </a:rPr>
              <a:t>who is </a:t>
            </a:r>
            <a:r>
              <a:rPr lang="en-US" sz="1200" kern="1200" dirty="0">
                <a:solidFill>
                  <a:schemeClr val="tx1"/>
                </a:solidFill>
                <a:effectLst/>
                <a:latin typeface="+mn-lt"/>
                <a:ea typeface="+mn-ea"/>
                <a:cs typeface="+mn-cs"/>
              </a:rPr>
              <a:t>young; his brother is dead, and he alone is left of his mother’s children, and his father loves him.’</a:t>
            </a:r>
          </a:p>
          <a:p>
            <a:r>
              <a:rPr lang="en-US" sz="1200" kern="1200" dirty="0">
                <a:solidFill>
                  <a:schemeClr val="tx1"/>
                </a:solidFill>
                <a:effectLst/>
                <a:latin typeface="+mn-lt"/>
                <a:ea typeface="+mn-ea"/>
                <a:cs typeface="+mn-cs"/>
              </a:rPr>
              <a:t> Then you said to your servants, ‘Bring him down to me, that I may set my eyes on him.’ And we said to my lord, ‘The lad cannot leave his father, for </a:t>
            </a:r>
            <a:r>
              <a:rPr lang="en-US" sz="1200" i="1" kern="1200" dirty="0">
                <a:solidFill>
                  <a:schemeClr val="tx1"/>
                </a:solidFill>
                <a:effectLst/>
                <a:latin typeface="+mn-lt"/>
                <a:ea typeface="+mn-ea"/>
                <a:cs typeface="+mn-cs"/>
              </a:rPr>
              <a:t>if </a:t>
            </a:r>
            <a:r>
              <a:rPr lang="en-US" sz="1200" kern="1200" dirty="0">
                <a:solidFill>
                  <a:schemeClr val="tx1"/>
                </a:solidFill>
                <a:effectLst/>
                <a:latin typeface="+mn-lt"/>
                <a:ea typeface="+mn-ea"/>
                <a:cs typeface="+mn-cs"/>
              </a:rPr>
              <a:t>he should leave his father, </a:t>
            </a:r>
            <a:r>
              <a:rPr lang="en-US" sz="1200" i="1" kern="1200" dirty="0">
                <a:solidFill>
                  <a:schemeClr val="tx1"/>
                </a:solidFill>
                <a:effectLst/>
                <a:latin typeface="+mn-lt"/>
                <a:ea typeface="+mn-ea"/>
                <a:cs typeface="+mn-cs"/>
              </a:rPr>
              <a:t>his father </a:t>
            </a:r>
            <a:r>
              <a:rPr lang="en-US" sz="1200" kern="1200" dirty="0">
                <a:solidFill>
                  <a:schemeClr val="tx1"/>
                </a:solidFill>
                <a:effectLst/>
                <a:latin typeface="+mn-lt"/>
                <a:ea typeface="+mn-ea"/>
                <a:cs typeface="+mn-cs"/>
              </a:rPr>
              <a:t>would die.’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you said to your servants, ‘Unless your youngest brother comes down with you, you shall see my face no more.’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it was, when we went up to your servant my father, that we told him the words of my lord.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our father said, ‘Go back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buy us a little food.’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we said, ‘We cannot go down; if our youngest brother is with us, then we will go down; for we may not see the man’s face unless our youngest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brother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us.’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your servant my father said to us, ‘You know that my wife bore me two Sons and the one went out from me, and I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said, “Surely he is torn to pieces”; and I have not seen him since.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if you take this one also from me, and calamity befalls him, you shall bring down my gray hair with sorrow to the grave.’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therefore, when I come to your servant my father, and the lad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not with us, since his life is bound up in the lad’s life, it will happen, when he sees that the lad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not </a:t>
            </a:r>
            <a:r>
              <a:rPr lang="en-US" sz="1200" i="1" kern="1200" dirty="0">
                <a:solidFill>
                  <a:schemeClr val="tx1"/>
                </a:solidFill>
                <a:effectLst/>
                <a:latin typeface="+mn-lt"/>
                <a:ea typeface="+mn-ea"/>
                <a:cs typeface="+mn-cs"/>
              </a:rPr>
              <a:t>with us, </a:t>
            </a:r>
            <a:r>
              <a:rPr lang="en-US" sz="1200" kern="1200" dirty="0">
                <a:solidFill>
                  <a:schemeClr val="tx1"/>
                </a:solidFill>
                <a:effectLst/>
                <a:latin typeface="+mn-lt"/>
                <a:ea typeface="+mn-ea"/>
                <a:cs typeface="+mn-cs"/>
              </a:rPr>
              <a:t>that he will die. So your servants will bring down the gray hair of your servant our father with sorrow to the grave. For your servant became surety for the lad to my father, saying, ‘If I do not bring him </a:t>
            </a:r>
            <a:r>
              <a:rPr lang="en-US" sz="1200" i="1" kern="1200" dirty="0">
                <a:solidFill>
                  <a:schemeClr val="tx1"/>
                </a:solidFill>
                <a:effectLst/>
                <a:latin typeface="+mn-lt"/>
                <a:ea typeface="+mn-ea"/>
                <a:cs typeface="+mn-cs"/>
              </a:rPr>
              <a:t>back </a:t>
            </a:r>
            <a:r>
              <a:rPr lang="en-US" sz="1200" kern="1200" dirty="0">
                <a:solidFill>
                  <a:schemeClr val="tx1"/>
                </a:solidFill>
                <a:effectLst/>
                <a:latin typeface="+mn-lt"/>
                <a:ea typeface="+mn-ea"/>
                <a:cs typeface="+mn-cs"/>
              </a:rPr>
              <a:t>to you, then I shall bear the blame before my father forever.’</a:t>
            </a:r>
          </a:p>
          <a:p>
            <a:r>
              <a:rPr lang="en-US" sz="1200" kern="1200" dirty="0">
                <a:solidFill>
                  <a:schemeClr val="tx1"/>
                </a:solidFill>
                <a:effectLst/>
                <a:latin typeface="+mn-lt"/>
                <a:ea typeface="+mn-ea"/>
                <a:cs typeface="+mn-cs"/>
              </a:rPr>
              <a:t> Now therefore, please let your servant remain instead of the lad as a slave to my lord, and let the lad go up with his brothers. For how shall I go up to my father if the lad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not with me, lest perhaps I see the evil that would come upon my father?”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was trying to accomplish something from the very beginning of his encounter with his brothers.  What was it?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Now Joseph is asking to keep Benjamin.  What are the brothers afraid of?</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A11BD87-A954-4C4C-9720-F9E57D637882}" type="slidenum">
              <a:rPr lang="en-US" smtClean="0"/>
              <a:t>11</a:t>
            </a:fld>
            <a:endParaRPr lang="en-US" dirty="0"/>
          </a:p>
        </p:txBody>
      </p:sp>
    </p:spTree>
    <p:extLst>
      <p:ext uri="{BB962C8B-B14F-4D97-AF65-F5344CB8AC3E}">
        <p14:creationId xmlns:p14="http://schemas.microsoft.com/office/powerpoint/2010/main" val="78635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kern="1200" dirty="0">
                <a:solidFill>
                  <a:schemeClr val="tx1"/>
                </a:solidFill>
                <a:effectLst/>
                <a:latin typeface="+mn-lt"/>
                <a:ea typeface="+mn-ea"/>
                <a:cs typeface="+mn-cs"/>
              </a:rPr>
              <a:t>TEXT Genesis 44 1- 34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Teacher: combine this class with the next class</a:t>
            </a:r>
            <a:br>
              <a:rPr lang="en-US" sz="1200" b="1"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Joseph’s Cup </a:t>
            </a:r>
            <a:br>
              <a:rPr lang="en-US" sz="1200" b="1" u="sng"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commanded the steward of his house, by saying, “Fill the men’s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sacks with food, as much as they can carry, and put each man’s money in the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mouth of his sack.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Also put my cup, the silver cup, in the mouth of the sack of the youngest, and his grain money.” So he did according to the word that Joseph had spoken.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soon as the morning dawned, the men were sent away, they and their donkeys. When they had gone out of the city,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were not </a:t>
            </a:r>
            <a:r>
              <a:rPr lang="en-US" sz="1200" i="1" kern="1200" dirty="0">
                <a:solidFill>
                  <a:schemeClr val="tx1"/>
                </a:solidFill>
                <a:effectLst/>
                <a:latin typeface="+mn-lt"/>
                <a:ea typeface="+mn-ea"/>
                <a:cs typeface="+mn-cs"/>
              </a:rPr>
              <a:t>yet </a:t>
            </a:r>
            <a:r>
              <a:rPr lang="en-US" sz="1200" kern="1200" dirty="0">
                <a:solidFill>
                  <a:schemeClr val="tx1"/>
                </a:solidFill>
                <a:effectLst/>
                <a:latin typeface="+mn-lt"/>
                <a:ea typeface="+mn-ea"/>
                <a:cs typeface="+mn-cs"/>
              </a:rPr>
              <a:t>far off, Joseph said to his steward, “Get up, follow the men; and when you overtake them, say to them, ‘Why have you repaid evil for good?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not this </a:t>
            </a:r>
            <a:r>
              <a:rPr lang="en-US" sz="1200" i="1" kern="1200" dirty="0">
                <a:solidFill>
                  <a:schemeClr val="tx1"/>
                </a:solidFill>
                <a:effectLst/>
                <a:latin typeface="+mn-lt"/>
                <a:ea typeface="+mn-ea"/>
                <a:cs typeface="+mn-cs"/>
              </a:rPr>
              <a:t>the one </a:t>
            </a:r>
            <a:r>
              <a:rPr lang="en-US" sz="1200" kern="1200" dirty="0">
                <a:solidFill>
                  <a:schemeClr val="tx1"/>
                </a:solidFill>
                <a:effectLst/>
                <a:latin typeface="+mn-lt"/>
                <a:ea typeface="+mn-ea"/>
                <a:cs typeface="+mn-cs"/>
              </a:rPr>
              <a:t>from which my lord drinks, and with which he indeed practices divination? You have done evil in so doing.”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he overtook them, and he spoke to them these same words. And they said to him, “Why does my lord say these words? Far be it from us that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your servants should do such a thing. Look, we brought back to you from the land of Canaan the money which we found in the mouth of our sacks. How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could we steal silver or gold from your lord’s house? With whomever of your servants it is found, let him die, and we also will be my Lord’s slaves.”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said, “Now also </a:t>
            </a:r>
            <a:r>
              <a:rPr lang="en-US" sz="1200" i="1" kern="1200" dirty="0">
                <a:solidFill>
                  <a:schemeClr val="tx1"/>
                </a:solidFill>
                <a:effectLst/>
                <a:latin typeface="+mn-lt"/>
                <a:ea typeface="+mn-ea"/>
                <a:cs typeface="+mn-cs"/>
              </a:rPr>
              <a:t>let </a:t>
            </a:r>
            <a:r>
              <a:rPr lang="en-US" sz="1200" kern="1200" dirty="0">
                <a:solidFill>
                  <a:schemeClr val="tx1"/>
                </a:solidFill>
                <a:effectLst/>
                <a:latin typeface="+mn-lt"/>
                <a:ea typeface="+mn-ea"/>
                <a:cs typeface="+mn-cs"/>
              </a:rPr>
              <a:t>it be according to your words; he with whom it is found shall be my slave, and you shall be blameless.” Then each man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speedily let down his sack to the ground, and each opened his sack. So he searched. </a:t>
            </a:r>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began with the oldest and left off with the youngest; and the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cup was found in Benjamin’s sack.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tore their clothes, and each man loaded his donkey and returned to the 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Judah and his brothers came to Joseph’s house, and he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still there; and they fell before him on the ground.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Joseph said to them, “What deed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this you have done? Did you not know that such a man as I can certainly do great discernment?”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Judah said, “What shall we say to my lord? What shall we speak? Or how shall we clear ourselves? God has found out the iniquity of your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servants; here we are, my lord’s slaves, both we and </a:t>
            </a:r>
            <a:r>
              <a:rPr lang="en-US" sz="1200" i="1" kern="1200" dirty="0">
                <a:solidFill>
                  <a:schemeClr val="tx1"/>
                </a:solidFill>
                <a:effectLst/>
                <a:latin typeface="+mn-lt"/>
                <a:ea typeface="+mn-ea"/>
                <a:cs typeface="+mn-cs"/>
              </a:rPr>
              <a:t>he </a:t>
            </a:r>
            <a:r>
              <a:rPr lang="en-US" sz="1200" kern="1200" dirty="0">
                <a:solidFill>
                  <a:schemeClr val="tx1"/>
                </a:solidFill>
                <a:effectLst/>
                <a:latin typeface="+mn-lt"/>
                <a:ea typeface="+mn-ea"/>
                <a:cs typeface="+mn-cs"/>
              </a:rPr>
              <a:t>also with whom the cup was found.”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 said, “Far be it from me that I should do so; the man in whose hand the cup was found, he shall be my slave. And as for you, go up in peace to your father.”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Then Judah came near to him and said: “Oh my lord, please let your servant speak a word in my lord’s hearing, and do not let your anger burn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against your servant; for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even like Pharaoh.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My lord asked his servants, saying, ‘Have you a father or a brother?’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we said to my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lord, ‘We have a father, an old man, and a child of </a:t>
            </a:r>
            <a:r>
              <a:rPr lang="en-US" sz="1200" i="1" kern="1200" dirty="0">
                <a:solidFill>
                  <a:schemeClr val="tx1"/>
                </a:solidFill>
                <a:effectLst/>
                <a:latin typeface="+mn-lt"/>
                <a:ea typeface="+mn-ea"/>
                <a:cs typeface="+mn-cs"/>
              </a:rPr>
              <a:t>his </a:t>
            </a:r>
            <a:r>
              <a:rPr lang="en-US" sz="1200" kern="1200" dirty="0">
                <a:solidFill>
                  <a:schemeClr val="tx1"/>
                </a:solidFill>
                <a:effectLst/>
                <a:latin typeface="+mn-lt"/>
                <a:ea typeface="+mn-ea"/>
                <a:cs typeface="+mn-cs"/>
              </a:rPr>
              <a:t>old age, </a:t>
            </a:r>
            <a:r>
              <a:rPr lang="en-US" sz="1200" i="1" kern="1200" dirty="0">
                <a:solidFill>
                  <a:schemeClr val="tx1"/>
                </a:solidFill>
                <a:effectLst/>
                <a:latin typeface="+mn-lt"/>
                <a:ea typeface="+mn-ea"/>
                <a:cs typeface="+mn-cs"/>
              </a:rPr>
              <a:t>who is </a:t>
            </a:r>
            <a:r>
              <a:rPr lang="en-US" sz="1200" kern="1200" dirty="0">
                <a:solidFill>
                  <a:schemeClr val="tx1"/>
                </a:solidFill>
                <a:effectLst/>
                <a:latin typeface="+mn-lt"/>
                <a:ea typeface="+mn-ea"/>
                <a:cs typeface="+mn-cs"/>
              </a:rPr>
              <a:t>young; his brother is dead, and he alone is left of his mother’s children, and his father loves him.’</a:t>
            </a:r>
          </a:p>
          <a:p>
            <a:r>
              <a:rPr lang="en-US" sz="1200" kern="1200" dirty="0">
                <a:solidFill>
                  <a:schemeClr val="tx1"/>
                </a:solidFill>
                <a:effectLst/>
                <a:latin typeface="+mn-lt"/>
                <a:ea typeface="+mn-ea"/>
                <a:cs typeface="+mn-cs"/>
              </a:rPr>
              <a:t> Then you said to your servants, ‘Bring him down to me, that I may set my eyes on him.’ And we said to my lord, ‘The lad cannot leave his father, for </a:t>
            </a:r>
            <a:r>
              <a:rPr lang="en-US" sz="1200" i="1" kern="1200" dirty="0">
                <a:solidFill>
                  <a:schemeClr val="tx1"/>
                </a:solidFill>
                <a:effectLst/>
                <a:latin typeface="+mn-lt"/>
                <a:ea typeface="+mn-ea"/>
                <a:cs typeface="+mn-cs"/>
              </a:rPr>
              <a:t>if </a:t>
            </a:r>
            <a:r>
              <a:rPr lang="en-US" sz="1200" kern="1200" dirty="0">
                <a:solidFill>
                  <a:schemeClr val="tx1"/>
                </a:solidFill>
                <a:effectLst/>
                <a:latin typeface="+mn-lt"/>
                <a:ea typeface="+mn-ea"/>
                <a:cs typeface="+mn-cs"/>
              </a:rPr>
              <a:t>he should leave his father, </a:t>
            </a:r>
            <a:r>
              <a:rPr lang="en-US" sz="1200" i="1" kern="1200" dirty="0">
                <a:solidFill>
                  <a:schemeClr val="tx1"/>
                </a:solidFill>
                <a:effectLst/>
                <a:latin typeface="+mn-lt"/>
                <a:ea typeface="+mn-ea"/>
                <a:cs typeface="+mn-cs"/>
              </a:rPr>
              <a:t>his father </a:t>
            </a:r>
            <a:r>
              <a:rPr lang="en-US" sz="1200" kern="1200" dirty="0">
                <a:solidFill>
                  <a:schemeClr val="tx1"/>
                </a:solidFill>
                <a:effectLst/>
                <a:latin typeface="+mn-lt"/>
                <a:ea typeface="+mn-ea"/>
                <a:cs typeface="+mn-cs"/>
              </a:rPr>
              <a:t>would die.’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you said to your servants, ‘Unless your youngest brother comes down with you, you shall see my face no more.’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it was, when we went up to your servant my father, that we told him the words of my lord.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our father said, ‘Go back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buy us a little food.’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we said, ‘We cannot go down; if our youngest brother is with us, then we will go down; for we may not see the man’s face unless our youngest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brother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us.’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your servant my father said to us, ‘You know that my wife bore me two Sons and the one went out from me, and I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said, “Surely he is torn to pieces”; and I have not seen him since.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if you take this one also from me, and calamity befalls him, you shall bring down my gray hair with sorrow to the grave.’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therefore, when I come to your servant my father, and the lad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not with us, since his life is bound up in the lad’s life, it will happen, when he sees that the lad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not </a:t>
            </a:r>
            <a:r>
              <a:rPr lang="en-US" sz="1200" i="1" kern="1200" dirty="0">
                <a:solidFill>
                  <a:schemeClr val="tx1"/>
                </a:solidFill>
                <a:effectLst/>
                <a:latin typeface="+mn-lt"/>
                <a:ea typeface="+mn-ea"/>
                <a:cs typeface="+mn-cs"/>
              </a:rPr>
              <a:t>with us, </a:t>
            </a:r>
            <a:r>
              <a:rPr lang="en-US" sz="1200" kern="1200" dirty="0">
                <a:solidFill>
                  <a:schemeClr val="tx1"/>
                </a:solidFill>
                <a:effectLst/>
                <a:latin typeface="+mn-lt"/>
                <a:ea typeface="+mn-ea"/>
                <a:cs typeface="+mn-cs"/>
              </a:rPr>
              <a:t>that he will die. So your servants will bring down the gray hair of your servant our father with sorrow to the grave. For your servant became surety for the lad to my father, saying, ‘If I do not bring him </a:t>
            </a:r>
            <a:r>
              <a:rPr lang="en-US" sz="1200" i="1" kern="1200" dirty="0">
                <a:solidFill>
                  <a:schemeClr val="tx1"/>
                </a:solidFill>
                <a:effectLst/>
                <a:latin typeface="+mn-lt"/>
                <a:ea typeface="+mn-ea"/>
                <a:cs typeface="+mn-cs"/>
              </a:rPr>
              <a:t>back </a:t>
            </a:r>
            <a:r>
              <a:rPr lang="en-US" sz="1200" kern="1200" dirty="0">
                <a:solidFill>
                  <a:schemeClr val="tx1"/>
                </a:solidFill>
                <a:effectLst/>
                <a:latin typeface="+mn-lt"/>
                <a:ea typeface="+mn-ea"/>
                <a:cs typeface="+mn-cs"/>
              </a:rPr>
              <a:t>to you, then I shall bear the blame before my father forever.’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p>
          <a:p>
            <a:r>
              <a:rPr lang="en-US" sz="1200" kern="1200" dirty="0">
                <a:solidFill>
                  <a:schemeClr val="tx1"/>
                </a:solidFill>
                <a:effectLst/>
                <a:latin typeface="+mn-lt"/>
                <a:ea typeface="+mn-ea"/>
                <a:cs typeface="+mn-cs"/>
              </a:rPr>
              <a:t> Now therefore, please let your servant remain instead of the lad as a slave to my lord, and let the lad go up with his brothers. For how shall I go up to my father if the lad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not with me, lest perhaps I see the evil that would come upon my father?”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12669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was trying to accomplish something from the very beginning of his encounter with his brothers.  What was it?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Now Joseph is asking to keep Benjamin.  What are the brothers afraid of?</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237769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hyperlink" Target="https://media.freebibleimages.org/stories/FB_YO_Joseph_Reunion/overview-thumbnails/009-yo-joseph-reunion.jpg?1613598003" TargetMode="External"/><Relationship Id="rId3" Type="http://schemas.openxmlformats.org/officeDocument/2006/relationships/hyperlink" Target="https://media.freebibleimages.org/stories/FB_Joseph_Ruler/overview-thumbnails/008-joseph-ruler.jpg?1613595459" TargetMode="External"/><Relationship Id="rId7" Type="http://schemas.openxmlformats.org/officeDocument/2006/relationships/hyperlink" Target="https://media.freebibleimages.org/stories/FB_YO_Joseph_Reunion/overview-thumbnails/008-yo-joseph-reunion.jpg?161359800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edia.freebibleimages.org/stories/FB_YO_Joseph_Reunion/overview-thumbnails/006-yo-joseph-reunion.jpg?1613598002" TargetMode="External"/><Relationship Id="rId11" Type="http://schemas.openxmlformats.org/officeDocument/2006/relationships/hyperlink" Target="https://media.freebibleimages.org/stories/FB_YO_Joseph_Reunion/overview-thumbnails/007-yo-joseph-reunion.jpg?1613598002" TargetMode="External"/><Relationship Id="rId5" Type="http://schemas.openxmlformats.org/officeDocument/2006/relationships/hyperlink" Target="https://media.freebibleimages.org/stories/FB_Joseph_Ruler/overview-thumbnails/009-joseph-ruler.jpg?1613595459" TargetMode="External"/><Relationship Id="rId10" Type="http://schemas.openxmlformats.org/officeDocument/2006/relationships/hyperlink" Target="https://media.freebibleimages.org/stories/FB_YO_Joseph_Reunion/overview-thumbnails/011-yo-joseph-reunion.jpg?1613598003" TargetMode="External"/><Relationship Id="rId4" Type="http://schemas.openxmlformats.org/officeDocument/2006/relationships/hyperlink" Target="https://images.unsplash.com/photo-1605866756747-c06a83b3f6c6?ixid=MnwxMjA3fDB8MHxzZWFyY2h8MXx8amFpbHxlbnwwfHwwfHw%3D&amp;ixlib=rb-1.2.1&amp;auto=format&amp;fit=crop&amp;w=800&amp;q=60" TargetMode="External"/><Relationship Id="rId9" Type="http://schemas.openxmlformats.org/officeDocument/2006/relationships/hyperlink" Target="https://media.freebibleimages.org/stories/FB_YO_Joseph_Reunion/overview-thumbnails/010-yo-joseph-reunion.jpg?161359800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129" y="470893"/>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a16="http://schemas.microsoft.com/office/drawing/2014/main" xmlns=""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9" name="TextBox 8">
            <a:extLst>
              <a:ext uri="{FF2B5EF4-FFF2-40B4-BE49-F238E27FC236}">
                <a16:creationId xmlns:a16="http://schemas.microsoft.com/office/drawing/2014/main" xmlns="" id="{0C50B1A9-BDCA-9B47-96A1-29E98CFB3032}"/>
              </a:ext>
            </a:extLst>
          </p:cNvPr>
          <p:cNvSpPr txBox="1"/>
          <p:nvPr/>
        </p:nvSpPr>
        <p:spPr>
          <a:xfrm>
            <a:off x="782313" y="2261593"/>
            <a:ext cx="9574115"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p:txBody>
      </p:sp>
      <p:sp>
        <p:nvSpPr>
          <p:cNvPr id="11" name="TextBox 10">
            <a:extLst>
              <a:ext uri="{FF2B5EF4-FFF2-40B4-BE49-F238E27FC236}">
                <a16:creationId xmlns:a16="http://schemas.microsoft.com/office/drawing/2014/main" xmlns="" id="{BA636A2A-B801-FD41-831D-C274AB8DB99C}"/>
              </a:ext>
            </a:extLst>
          </p:cNvPr>
          <p:cNvSpPr txBox="1"/>
          <p:nvPr/>
        </p:nvSpPr>
        <p:spPr>
          <a:xfrm>
            <a:off x="4859012" y="3715255"/>
            <a:ext cx="142071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9</a:t>
            </a:r>
          </a:p>
        </p:txBody>
      </p:sp>
      <p:pic>
        <p:nvPicPr>
          <p:cNvPr id="1026" name="Picture 2" descr="black metal frame in grayscale photography">
            <a:extLst>
              <a:ext uri="{FF2B5EF4-FFF2-40B4-BE49-F238E27FC236}">
                <a16:creationId xmlns:a16="http://schemas.microsoft.com/office/drawing/2014/main" xmlns="" id="{BA9A803E-4853-6543-9E84-66FE63CCF04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401" b="13025"/>
          <a:stretch/>
        </p:blipFill>
        <p:spPr bwMode="auto">
          <a:xfrm>
            <a:off x="1695068" y="3738921"/>
            <a:ext cx="2977623" cy="3062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 with severe famine everywhere, Joseph opened up the storehouses and distributed grain to the Egyptians. – Slide 8">
            <a:extLst>
              <a:ext uri="{FF2B5EF4-FFF2-40B4-BE49-F238E27FC236}">
                <a16:creationId xmlns:a16="http://schemas.microsoft.com/office/drawing/2014/main" xmlns="" id="{C4D15634-3B44-3D48-823E-AD857220D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177" y="3759992"/>
            <a:ext cx="4083755" cy="306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https://media.freebibleimages.org/stories/FB_Joseph_Ruler/overview-thumbnails/008-joseph-ruler.jpg?1613595459</a:t>
            </a:r>
            <a:endParaRPr lang="en-US" sz="1000" dirty="0"/>
          </a:p>
          <a:p>
            <a:r>
              <a:rPr lang="en-US" sz="1000" dirty="0">
                <a:hlinkClick r:id="rId4"/>
              </a:rPr>
              <a:t>https://images.unsplash.com/photo-1605866756747-c06a83b3f6c6?ixid=MnwxMjA3fDB8MHxzZWFyY2h8MXx8amFpbHxlbnwwfHwwfHw%3D&amp;ixlib=rb-1.2.1&amp;auto=format&amp;fit=crop&amp;w=800&amp;q=60</a:t>
            </a:r>
            <a:endParaRPr lang="en-US" sz="1000" dirty="0"/>
          </a:p>
          <a:p>
            <a:r>
              <a:rPr lang="en-US" sz="1000" dirty="0">
                <a:hlinkClick r:id="rId5"/>
              </a:rPr>
              <a:t>https://media.freebibleimages.org/stories/FB_Joseph_Ruler/overview-thumbnails/009-joseph-ruler.jpg?1613595459</a:t>
            </a:r>
            <a:endParaRPr lang="en-US" sz="1000" dirty="0"/>
          </a:p>
          <a:p>
            <a:r>
              <a:rPr lang="en-US" sz="1000" dirty="0">
                <a:hlinkClick r:id="rId6"/>
              </a:rPr>
              <a:t>https://media.freebibleimages.org/stories/FB_YO_Joseph_Reunion/overview-thumbnails/006-yo-joseph-reunion.jpg?1613598002</a:t>
            </a:r>
            <a:endParaRPr lang="en-US" sz="1000" dirty="0"/>
          </a:p>
          <a:p>
            <a:r>
              <a:rPr lang="en-US" sz="1000" dirty="0">
                <a:hlinkClick r:id="rId7"/>
              </a:rPr>
              <a:t>https://media.freebibleimages.org/stories/FB_YO_Joseph_Reunion/overview-thumbnails/008-yo-joseph-reunion.jpg?1613598002</a:t>
            </a:r>
            <a:endParaRPr lang="en-US" sz="1000" dirty="0"/>
          </a:p>
          <a:p>
            <a:r>
              <a:rPr lang="en-US" sz="1000" dirty="0">
                <a:hlinkClick r:id="rId8"/>
              </a:rPr>
              <a:t>https://media.freebibleimages.org/stories/FB_YO_Joseph_Reunion/overview-thumbnails/009-yo-joseph-reunion.jpg?1613598003</a:t>
            </a:r>
            <a:endParaRPr lang="en-US" sz="1000" dirty="0"/>
          </a:p>
          <a:p>
            <a:r>
              <a:rPr lang="en-US" sz="1000" dirty="0">
                <a:hlinkClick r:id="rId9"/>
              </a:rPr>
              <a:t>https://media.freebibleimages.org/stories/FB_YO_Joseph_Reunion/overview-thumbnails/010-yo-joseph-reunion.jpg?1613598003</a:t>
            </a:r>
            <a:endParaRPr lang="en-US" sz="1000" dirty="0"/>
          </a:p>
          <a:p>
            <a:r>
              <a:rPr lang="en-US" sz="1000" dirty="0">
                <a:hlinkClick r:id="rId10"/>
              </a:rPr>
              <a:t>https://media.freebibleimages.org/stories/FB_YO_Joseph_Reunion/overview-thumbnails/011-yo-joseph-reunion.jpg?1613598003</a:t>
            </a:r>
            <a:endParaRPr lang="en-US" sz="1000" dirty="0"/>
          </a:p>
          <a:p>
            <a:r>
              <a:rPr lang="en-US" sz="1000" dirty="0">
                <a:hlinkClick r:id="rId11"/>
              </a:rPr>
              <a:t>https://media.freebibleimages.org/stories/FB_YO_Joseph_Reunion/overview-thumbnails/007-yo-joseph-reunion.jpg?1613598002</a:t>
            </a:r>
            <a:endParaRPr lang="en-US" sz="1000" dirty="0"/>
          </a:p>
          <a:p>
            <a:pPr marL="0" indent="0">
              <a:buNone/>
            </a:pPr>
            <a:endParaRPr lang="en-US" sz="1000" dirty="0"/>
          </a:p>
          <a:p>
            <a:endParaRPr lang="en-US" sz="1000" dirty="0"/>
          </a:p>
          <a:p>
            <a:endParaRPr lang="en-US" sz="1000" dirty="0"/>
          </a:p>
        </p:txBody>
      </p:sp>
    </p:spTree>
    <p:extLst>
      <p:ext uri="{BB962C8B-B14F-4D97-AF65-F5344CB8AC3E}">
        <p14:creationId xmlns:p14="http://schemas.microsoft.com/office/powerpoint/2010/main" val="291704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6C5384-082C-4749-8BCB-E01590FD8111}"/>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45711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xmlns=""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eople from all around came to Egypt to buy grain from Joseph because the famine was severe throughout the whole region. – Slide 9">
            <a:extLst>
              <a:ext uri="{FF2B5EF4-FFF2-40B4-BE49-F238E27FC236}">
                <a16:creationId xmlns:a16="http://schemas.microsoft.com/office/drawing/2014/main" xmlns="" id="{1FD61DAB-2511-3D47-9A12-6F1B3ADE15D9}"/>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dirty="0">
                <a:solidFill>
                  <a:schemeClr val="tx1"/>
                </a:solidFill>
              </a:rPr>
              <a:t>Joseph “From a Dreamer to Governor”</a:t>
            </a:r>
          </a:p>
        </p:txBody>
      </p:sp>
      <p:sp>
        <p:nvSpPr>
          <p:cNvPr id="85" name="Rectangle 84">
            <a:extLst>
              <a:ext uri="{FF2B5EF4-FFF2-40B4-BE49-F238E27FC236}">
                <a16:creationId xmlns:a16="http://schemas.microsoft.com/office/drawing/2014/main" xmlns=""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dirty="0"/>
              <a:t>Joseph tries to frame his youngest brother</a:t>
            </a:r>
            <a:endParaRPr lang="en-US"/>
          </a:p>
        </p:txBody>
      </p:sp>
      <p:pic>
        <p:nvPicPr>
          <p:cNvPr id="3074" name="Picture 2" descr="Joseph commanded his house steward, saying, ‘Fill the men’s sacks with food, as much as they can carry, and put each man’s money in the mouth of his sack. Put my cup, the silver cup, in the mouth of the sack of the youngest, and his money for the grain.’ And he did as Joseph had told him.” Genesis 44:1b-2 (NASB) – Slide 6">
            <a:extLst>
              <a:ext uri="{FF2B5EF4-FFF2-40B4-BE49-F238E27FC236}">
                <a16:creationId xmlns:a16="http://schemas.microsoft.com/office/drawing/2014/main" xmlns="" id="{38A10EE5-CF7B-3049-A8D2-B6EF93D7C5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232" r="8154"/>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300"/>
              <a:t>Joseph ordered that his brothers be searched since his cup had gone missing</a:t>
            </a:r>
          </a:p>
        </p:txBody>
      </p:sp>
      <p:pic>
        <p:nvPicPr>
          <p:cNvPr id="4098" name="Picture 2" descr="When the steward caught up with them, and blamed them for stealing, they said: ‘Behold, the money which we found in the mouth of our sacks we have brought back to you from the land of Canaan. How then could we steal silver or gold from your lord’s house? With whomever of your servants it is found, let him die, and we also will be my lord’s slaves.’ Genesis 44:8-9 (NASB) – Slide 8">
            <a:extLst>
              <a:ext uri="{FF2B5EF4-FFF2-40B4-BE49-F238E27FC236}">
                <a16:creationId xmlns:a16="http://schemas.microsoft.com/office/drawing/2014/main" xmlns="" id="{89347BCE-5AE0-9E44-9741-62B52333F6D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733" r="2620"/>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xmlns=""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560672" cy="3308380"/>
          </a:xfrm>
        </p:spPr>
        <p:txBody>
          <a:bodyPr vert="horz" lIns="91440" tIns="45720" rIns="91440" bIns="45720" rtlCol="0" anchor="b">
            <a:normAutofit/>
          </a:bodyPr>
          <a:lstStyle/>
          <a:p>
            <a:pPr>
              <a:lnSpc>
                <a:spcPct val="90000"/>
              </a:lnSpc>
            </a:pPr>
            <a:r>
              <a:rPr lang="en-US" dirty="0"/>
              <a:t>The cup was found in Benjamin’s sack</a:t>
            </a:r>
          </a:p>
        </p:txBody>
      </p:sp>
      <p:pic>
        <p:nvPicPr>
          <p:cNvPr id="5122" name="Picture 2" descr="Then they hurried, each man lowered his sack to the ground, and each man opened his sack. He searched, beginning with the oldest and ending with the youngest, and the cup was found in Benjamin’s sack. Then they tore their clothes, and when each man loaded his donkey, they returned to the city. Genesis 44:11-13 (NASB) – Slide 9">
            <a:extLst>
              <a:ext uri="{FF2B5EF4-FFF2-40B4-BE49-F238E27FC236}">
                <a16:creationId xmlns:a16="http://schemas.microsoft.com/office/drawing/2014/main" xmlns="" id="{14859A42-C6AA-AF40-AB41-3FCE139B2B0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609"/>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dirty="0"/>
              <a:t>Joseph ordered that Benjamin be his slave</a:t>
            </a:r>
            <a:endParaRPr lang="en-US"/>
          </a:p>
        </p:txBody>
      </p:sp>
      <p:pic>
        <p:nvPicPr>
          <p:cNvPr id="6146" name="Picture 2" descr="Judah confessed to Joseph. ‘God has found out the iniquity of your servants; behold, we are my lord’s slaves, both we and the one in whose possession the cup has been found.’ &lt;br/&gt;But Joseph said, ‘Far be it from me to do this. The man in whose possession the cup has been found, he shall be my slave; but as for you, go up in peace to your father.’ Genesis 44:16b-17 (NASB) – Slide 10">
            <a:extLst>
              <a:ext uri="{FF2B5EF4-FFF2-40B4-BE49-F238E27FC236}">
                <a16:creationId xmlns:a16="http://schemas.microsoft.com/office/drawing/2014/main" xmlns="" id="{99554AEF-8A42-104E-94F6-2EE93138A05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773" r="8580"/>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xmlns=""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2" name="Picture 81">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3" name="Oval 82">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5" name="Picture 84">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7" name="Picture 86">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9" name="Rectangle 88">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3300"/>
              <a:t>Judah explains to Joseph all that he and his brothers had gone through on this journey</a:t>
            </a:r>
          </a:p>
        </p:txBody>
      </p:sp>
      <p:pic>
        <p:nvPicPr>
          <p:cNvPr id="7172" name="Picture 4" descr="Joseph said to his house steward, ‘Up, follow the men; and when you overtake them, say to them, “Why have you repaid evil for good? Is not this the one from which my lord drinks ...? You have done wrong in doing this.’” Genesis 44:4b-5 (NASB) – Slide 7">
            <a:extLst>
              <a:ext uri="{FF2B5EF4-FFF2-40B4-BE49-F238E27FC236}">
                <a16:creationId xmlns:a16="http://schemas.microsoft.com/office/drawing/2014/main" xmlns="" id="{76D46E5C-22E4-2440-9E89-B6B33F6A112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2"/>
          <a:stretch/>
        </p:blipFill>
        <p:spPr bwMode="auto">
          <a:xfrm>
            <a:off x="425331" y="695861"/>
            <a:ext cx="7223362" cy="546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4700"/>
              <a:t>Judah begs for Benjamin’s freedom</a:t>
            </a:r>
          </a:p>
        </p:txBody>
      </p:sp>
      <p:pic>
        <p:nvPicPr>
          <p:cNvPr id="7" name="Picture 2">
            <a:extLst>
              <a:ext uri="{FF2B5EF4-FFF2-40B4-BE49-F238E27FC236}">
                <a16:creationId xmlns:a16="http://schemas.microsoft.com/office/drawing/2014/main" xmlns="" id="{091703C1-904A-AA4D-A59A-B7436BBA19FA}"/>
              </a:ext>
              <a:ext uri="{C183D7F6-B498-43B3-948B-1728B52AA6E4}">
                <adec:decorative xmlns:adec="http://schemas.microsoft.com/office/drawing/2017/decorative" xmlns=""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156" r="9196"/>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xmlns=""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813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3" name="Content Placeholder 2"/>
          <p:cNvSpPr>
            <a:spLocks noGrp="1"/>
          </p:cNvSpPr>
          <p:nvPr>
            <p:ph idx="1"/>
          </p:nvPr>
        </p:nvSpPr>
        <p:spPr>
          <a:xfrm>
            <a:off x="1104293" y="1853248"/>
            <a:ext cx="8946541" cy="4195481"/>
          </a:xfrm>
        </p:spPr>
        <p:txBody>
          <a:bodyPr>
            <a:normAutofit/>
          </a:bodyPr>
          <a:lstStyle/>
          <a:p>
            <a:pPr marL="0" lvl="0" indent="0">
              <a:buNone/>
            </a:pPr>
            <a:r>
              <a:rPr lang="en-US" dirty="0"/>
              <a:t>1. Joseph was trying to accomplish something from the very beginning of his encounter with his brothers.  What was it?</a:t>
            </a:r>
          </a:p>
          <a:p>
            <a:pPr marL="0" indent="0">
              <a:buNone/>
            </a:pPr>
            <a:endParaRPr lang="en-US" dirty="0"/>
          </a:p>
          <a:p>
            <a:pPr marL="0" lvl="0" indent="0">
              <a:buNone/>
            </a:pPr>
            <a:r>
              <a:rPr lang="en-US" dirty="0"/>
              <a:t>2. Now Joseph is asking to keep Benjamin.  What are the brothers afraid of?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46627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2287</TotalTime>
  <Words>564</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Ion</vt:lpstr>
      <vt:lpstr>‘Joseph the Dreamer’</vt:lpstr>
      <vt:lpstr>Joseph “From a Dreamer to Governor”</vt:lpstr>
      <vt:lpstr>Joseph tries to frame his youngest brother</vt:lpstr>
      <vt:lpstr>Joseph ordered that his brothers be searched since his cup had gone missing</vt:lpstr>
      <vt:lpstr>The cup was found in Benjamin’s sack</vt:lpstr>
      <vt:lpstr>Joseph ordered that Benjamin be his slave</vt:lpstr>
      <vt:lpstr>Judah explains to Joseph all that he and his brothers had gone through on this journey</vt:lpstr>
      <vt:lpstr>Judah begs for Benjamin’s freedom</vt:lpstr>
      <vt:lpstr> 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75</cp:revision>
  <dcterms:created xsi:type="dcterms:W3CDTF">2020-11-11T19:34:22Z</dcterms:created>
  <dcterms:modified xsi:type="dcterms:W3CDTF">2021-11-25T23:25:02Z</dcterms:modified>
</cp:coreProperties>
</file>