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4"/>
  </p:notesMasterIdLst>
  <p:sldIdLst>
    <p:sldId id="256" r:id="rId2"/>
    <p:sldId id="261" r:id="rId3"/>
    <p:sldId id="262" r:id="rId4"/>
    <p:sldId id="263" r:id="rId5"/>
    <p:sldId id="264" r:id="rId6"/>
    <p:sldId id="265" r:id="rId7"/>
    <p:sldId id="267" r:id="rId8"/>
    <p:sldId id="276" r:id="rId9"/>
    <p:sldId id="269" r:id="rId10"/>
    <p:sldId id="277" r:id="rId11"/>
    <p:sldId id="273"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6" autoAdjust="0"/>
    <p:restoredTop sz="71136" autoAdjust="0"/>
  </p:normalViewPr>
  <p:slideViewPr>
    <p:cSldViewPr snapToGrid="0">
      <p:cViewPr varScale="1">
        <p:scale>
          <a:sx n="45" d="100"/>
          <a:sy n="45" d="100"/>
        </p:scale>
        <p:origin x="1734"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 </a:t>
            </a:r>
            <a:r>
              <a:rPr lang="en-US" sz="1200" b="1" kern="1200" dirty="0" smtClean="0">
                <a:solidFill>
                  <a:schemeClr val="tx1"/>
                </a:solidFill>
                <a:effectLst/>
                <a:latin typeface="+mn-lt"/>
                <a:ea typeface="+mn-ea"/>
                <a:cs typeface="+mn-cs"/>
              </a:rPr>
              <a:t>Please read the slide an move to slide 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11</a:t>
            </a:fld>
            <a:endParaRPr lang="en-US" dirty="0"/>
          </a:p>
        </p:txBody>
      </p:sp>
    </p:spTree>
    <p:extLst>
      <p:ext uri="{BB962C8B-B14F-4D97-AF65-F5344CB8AC3E}">
        <p14:creationId xmlns:p14="http://schemas.microsoft.com/office/powerpoint/2010/main" val="19143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kern="1200" dirty="0">
                <a:solidFill>
                  <a:schemeClr val="tx1"/>
                </a:solidFill>
                <a:effectLst/>
                <a:latin typeface="+mn-lt"/>
                <a:ea typeface="+mn-ea"/>
                <a:cs typeface="+mn-cs"/>
              </a:rPr>
              <a:t>JOSEPH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 PRISONER TO GOVERNOR”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these next few weeks we will discuss the story of Joseph and how this relates to your life.</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TEXT: GENISIS 37 1-11</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Joseph as a child</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story is about a young man who was sold into slavery by his own brothers. He later was thrown into prison for 13 years and surfaced as Governor of Egypt. It is a story of how a god attitude, trust in God, and forgiveness can bring a man to greatness. And we all have this potential.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 Story begins: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Jacob dwelt in the land where his father Isaac was a stranger.  That land was called Canaan.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are the generations of Jacob. </a:t>
            </a:r>
          </a:p>
          <a:p>
            <a:r>
              <a:rPr lang="en-US" sz="1200" kern="1200" dirty="0">
                <a:solidFill>
                  <a:schemeClr val="tx1"/>
                </a:solidFill>
                <a:effectLst/>
                <a:latin typeface="+mn-lt"/>
                <a:ea typeface="+mn-ea"/>
                <a:cs typeface="+mn-cs"/>
              </a:rPr>
              <a:t>Joseph, being seventeen years old, was feeding the flock with his brothers; and he was with the sons of </a:t>
            </a:r>
            <a:r>
              <a:rPr lang="en-US" sz="1200" kern="1200" dirty="0" err="1">
                <a:solidFill>
                  <a:schemeClr val="tx1"/>
                </a:solidFill>
                <a:effectLst/>
                <a:latin typeface="+mn-lt"/>
                <a:ea typeface="+mn-ea"/>
                <a:cs typeface="+mn-cs"/>
              </a:rPr>
              <a:t>Billah</a:t>
            </a:r>
            <a:r>
              <a:rPr lang="en-US" sz="1200" kern="1200" dirty="0">
                <a:solidFill>
                  <a:schemeClr val="tx1"/>
                </a:solidFill>
                <a:effectLst/>
                <a:latin typeface="+mn-lt"/>
                <a:ea typeface="+mn-ea"/>
                <a:cs typeface="+mn-cs"/>
              </a:rPr>
              <a:t> and with the sons of </a:t>
            </a:r>
            <a:r>
              <a:rPr lang="en-US" sz="1200" kern="1200" dirty="0" err="1">
                <a:solidFill>
                  <a:schemeClr val="tx1"/>
                </a:solidFill>
                <a:effectLst/>
                <a:latin typeface="+mn-lt"/>
                <a:ea typeface="+mn-ea"/>
                <a:cs typeface="+mn-cs"/>
              </a:rPr>
              <a:t>Zilpah</a:t>
            </a:r>
            <a:r>
              <a:rPr lang="en-US" sz="1200" kern="1200" dirty="0">
                <a:solidFill>
                  <a:schemeClr val="tx1"/>
                </a:solidFill>
                <a:effectLst/>
                <a:latin typeface="+mn-lt"/>
                <a:ea typeface="+mn-ea"/>
                <a:cs typeface="+mn-cs"/>
              </a:rPr>
              <a:t>, who were his father’s lesser wives.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Billah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Zilpah</a:t>
            </a:r>
            <a:r>
              <a:rPr lang="en-US" sz="1200" kern="1200" dirty="0">
                <a:solidFill>
                  <a:schemeClr val="tx1"/>
                </a:solidFill>
                <a:effectLst/>
                <a:latin typeface="+mn-lt"/>
                <a:ea typeface="+mn-ea"/>
                <a:cs typeface="+mn-cs"/>
              </a:rPr>
              <a:t> were Isaacs wives.  Joseph ran to his father and gave him an evil report about his brothers.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Joseph’s father loved him more than all of his children because he was the son of his old age and he loved Joseph’s mother Rachel more than all his wives. Joseph’s father made him a coat of many colors and when his brother saw that their father loved Joseph more than them, they hated him, and found it hard to speak to him peaceably.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night Joseph dreamed a dream and he told it to his brothers and when they heard the dream they hated him even more.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he said to them Hear I pray, and listen to this dream I dreamed: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Behold, we were binding sheaves in the field and my sheaf arose up and stood upright; and behold, your sheaves stood around about me, and made obeisance to my sheaf. (Obeisance means that they bowed down in honor).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his brothers said to him, Will you indeed rule over us? Or will you have dominion over us? And they hated him even more for his dreams and for his words that he spoke to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Joseph dreamed another dream and he told this dream to his brothers also. He said “Behold the sun and the moon and the eleven stars made obeisance to 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dream Joseph told to his father; and to his family: and his father rebuked him, and said unto him, what is this dream that you have dreamed?  Shall I and thy mother and thy family indeed come to bow down ourselves to thee in the earth?</a:t>
            </a:r>
          </a:p>
          <a:p>
            <a:r>
              <a:rPr lang="en-US" sz="1200" kern="1200" dirty="0">
                <a:solidFill>
                  <a:schemeClr val="tx1"/>
                </a:solidFill>
                <a:effectLst/>
                <a:latin typeface="+mn-lt"/>
                <a:ea typeface="+mn-ea"/>
                <a:cs typeface="+mn-cs"/>
              </a:rPr>
              <a:t>And his family envied him; but his father observed the saying. (He wondered what it could mean)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Let’s begin to unravel this story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was a time in history when multiple wives were an acceptable practice in their culture.  It is not acceptable in this day, and surely we can see the problems that can arise from multiple wives and families living together in one household.</a:t>
            </a:r>
          </a:p>
          <a:p>
            <a:r>
              <a:rPr lang="en-US" sz="1200" kern="1200" dirty="0">
                <a:solidFill>
                  <a:schemeClr val="tx1"/>
                </a:solidFill>
                <a:effectLst/>
                <a:latin typeface="+mn-lt"/>
                <a:ea typeface="+mn-ea"/>
                <a:cs typeface="+mn-cs"/>
              </a:rPr>
              <a:t>Joseph’s mother Rachel was the love of Isaac’s life. So he favored Joseph more.  Joseph was a dreamer.</a:t>
            </a:r>
            <a:r>
              <a:rPr lang="en-US" dirty="0">
                <a:effectLst/>
              </a:rPr>
              <a:t> </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Are you a Dreamer?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Why do you think Joseph’s brother hated him?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Can you think of someone you know that is like Joseph, (A favored child) or are you like Joseph?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Do you think Joseph was purposely trying to anger his family by sharing his dreams?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Do you think Joseph was immature and should have kept these things to himself, after all he was only seventeen years old?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We know that God communicates to people in dreams, have you ever had</a:t>
            </a:r>
          </a:p>
          <a:p>
            <a:r>
              <a:rPr lang="en-US" sz="1200" kern="1200" dirty="0">
                <a:solidFill>
                  <a:schemeClr val="tx1"/>
                </a:solidFill>
                <a:effectLst/>
                <a:latin typeface="+mn-lt"/>
                <a:ea typeface="+mn-ea"/>
                <a:cs typeface="+mn-cs"/>
              </a:rPr>
              <a:t>    a dream that you can’t forget?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7. Have you ever had a dream that you felt was a warning?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8. How else does God communicate with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9. Have you ever had a dream that you felt was unusual like Joseph’s dream?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10. Would you like to know why you were born?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11. Who can answer that question for you?</a:t>
            </a:r>
          </a:p>
        </p:txBody>
      </p:sp>
      <p:sp>
        <p:nvSpPr>
          <p:cNvPr id="4" name="Slide Number Placeholder 3"/>
          <p:cNvSpPr>
            <a:spLocks noGrp="1"/>
          </p:cNvSpPr>
          <p:nvPr>
            <p:ph type="sldNum" sz="quarter" idx="10"/>
          </p:nvPr>
        </p:nvSpPr>
        <p:spPr/>
        <p:txBody>
          <a:bodyPr/>
          <a:lstStyle/>
          <a:p>
            <a:fld id="{9A11BD87-A954-4C4C-9720-F9E57D637882}" type="slidenum">
              <a:rPr lang="en-US" smtClean="0"/>
              <a:t>12</a:t>
            </a:fld>
            <a:endParaRPr lang="en-US" dirty="0"/>
          </a:p>
        </p:txBody>
      </p:sp>
    </p:spTree>
    <p:extLst>
      <p:ext uri="{BB962C8B-B14F-4D97-AF65-F5344CB8AC3E}">
        <p14:creationId xmlns:p14="http://schemas.microsoft.com/office/powerpoint/2010/main" val="150234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next few weeks we will discuss the story of Joseph and how this relates to your life.</a:t>
            </a:r>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TEXT: GENISIS 37 1-11</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story is about a young man who was sold into slavery by his own brothers. He later was thrown into prison for 13 years and surfaced as Governor of Egypt. It is a story of how a god attitude, trust in God, and forgiveness can bring a man to greatness. And we all have this potential.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kern="1200" dirty="0">
                <a:solidFill>
                  <a:schemeClr val="tx1"/>
                </a:solidFill>
                <a:effectLst/>
                <a:latin typeface="+mn-lt"/>
                <a:ea typeface="+mn-ea"/>
                <a:cs typeface="+mn-cs"/>
              </a:rPr>
              <a:t>And the Story begins:</a:t>
            </a:r>
          </a:p>
          <a:p>
            <a:r>
              <a:rPr lang="en-US" sz="1200" kern="1200" dirty="0">
                <a:solidFill>
                  <a:schemeClr val="tx1"/>
                </a:solidFill>
                <a:effectLst/>
                <a:latin typeface="+mn-lt"/>
                <a:ea typeface="+mn-ea"/>
                <a:cs typeface="+mn-cs"/>
              </a:rPr>
              <a:t>And Jacob dwelt in the land where his father Isaac was a stranger.  That land was called Canaan.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are the generations of Jacob. </a:t>
            </a:r>
          </a:p>
          <a:p>
            <a:r>
              <a:rPr lang="en-US" sz="1200" kern="1200" dirty="0">
                <a:solidFill>
                  <a:schemeClr val="tx1"/>
                </a:solidFill>
                <a:effectLst/>
                <a:latin typeface="+mn-lt"/>
                <a:ea typeface="+mn-ea"/>
                <a:cs typeface="+mn-cs"/>
              </a:rPr>
              <a:t>Joseph, being seventeen years old, was feeding the flock with his brothers; and he was with the sons of </a:t>
            </a:r>
            <a:r>
              <a:rPr lang="en-US" sz="1200" kern="1200" dirty="0" err="1">
                <a:solidFill>
                  <a:schemeClr val="tx1"/>
                </a:solidFill>
                <a:effectLst/>
                <a:latin typeface="+mn-lt"/>
                <a:ea typeface="+mn-ea"/>
                <a:cs typeface="+mn-cs"/>
              </a:rPr>
              <a:t>Billah</a:t>
            </a:r>
            <a:r>
              <a:rPr lang="en-US" sz="1200" kern="1200" dirty="0">
                <a:solidFill>
                  <a:schemeClr val="tx1"/>
                </a:solidFill>
                <a:effectLst/>
                <a:latin typeface="+mn-lt"/>
                <a:ea typeface="+mn-ea"/>
                <a:cs typeface="+mn-cs"/>
              </a:rPr>
              <a:t> and with the sons of </a:t>
            </a:r>
            <a:r>
              <a:rPr lang="en-US" sz="1200" kern="1200" dirty="0" err="1">
                <a:solidFill>
                  <a:schemeClr val="tx1"/>
                </a:solidFill>
                <a:effectLst/>
                <a:latin typeface="+mn-lt"/>
                <a:ea typeface="+mn-ea"/>
                <a:cs typeface="+mn-cs"/>
              </a:rPr>
              <a:t>Zilpah</a:t>
            </a:r>
            <a:r>
              <a:rPr lang="en-US" sz="1200" kern="1200" dirty="0">
                <a:solidFill>
                  <a:schemeClr val="tx1"/>
                </a:solidFill>
                <a:effectLst/>
                <a:latin typeface="+mn-lt"/>
                <a:ea typeface="+mn-ea"/>
                <a:cs typeface="+mn-cs"/>
              </a:rPr>
              <a:t>, who were his father’s lesser wives.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Billah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Zilpah</a:t>
            </a:r>
            <a:r>
              <a:rPr lang="en-US" sz="1200" kern="1200" dirty="0">
                <a:solidFill>
                  <a:schemeClr val="tx1"/>
                </a:solidFill>
                <a:effectLst/>
                <a:latin typeface="+mn-lt"/>
                <a:ea typeface="+mn-ea"/>
                <a:cs typeface="+mn-cs"/>
              </a:rPr>
              <a:t> were Isaacs wives.  Joseph ran to his father and gave him an evil report about his brothers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Joseph’s father loved him more than all of his children because he was the son of his old age and he loved Joseph’s mother Rachel more than all his wives. Joseph’s father made him a coat of many colors and when his brother saw that their father loved Joseph more than them, they hated him, and found it hard to speak to him peaceably. </a:t>
            </a:r>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effectLst/>
              <a:latin typeface="+mn-lt"/>
              <a:ea typeface="+mn-ea"/>
              <a:cs typeface="Calibri"/>
              <a:sym typeface="Calibri"/>
            </a:endParaRPr>
          </a:p>
          <a:p>
            <a:r>
              <a:rPr lang="en-US" sz="1200" kern="1200" dirty="0">
                <a:solidFill>
                  <a:schemeClr val="tx1"/>
                </a:solidFill>
                <a:effectLst/>
                <a:latin typeface="+mn-lt"/>
                <a:ea typeface="+mn-ea"/>
                <a:cs typeface="+mn-cs"/>
              </a:rPr>
              <a:t>One night Joseph dreamed a dream and he told it to his brothers and when they heard the dream they hated him even more.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he said to them Hear I pray, and listen to this dream I dreamed: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Behold, we were binding sheaves in the field and my sheaf arose up and stood upright; and behold, your sheaves stood around about me, and made obeisance to my sheaf. (Obeisance means that they bowed down in honor).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his brothers said to him, Will you indeed rule over us? Or will you have dominion over us? And they hated him even more for his dreams and for his words that he spoke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p>
          <a:p>
            <a:r>
              <a:rPr lang="en-US" sz="1200" kern="1200" dirty="0">
                <a:solidFill>
                  <a:schemeClr val="tx1"/>
                </a:solidFill>
                <a:effectLst/>
                <a:latin typeface="+mn-lt"/>
                <a:ea typeface="+mn-ea"/>
                <a:cs typeface="+mn-cs"/>
              </a:rPr>
              <a:t>Then Joseph dreamed another dream and he told this dream to his brothers also. He said “Behold the sun and the moon and the eleven stars made obeisance to 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dream Joseph told to his father; and to his family: and his father rebuked him, and said unto him, what is this dream that you have dreamed?  Shall I and thy mother and thy family indeed come to bow down ourselves to thee in the earth?</a:t>
            </a:r>
          </a:p>
          <a:p>
            <a:r>
              <a:rPr lang="en-US" sz="1200" kern="1200" dirty="0">
                <a:solidFill>
                  <a:schemeClr val="tx1"/>
                </a:solidFill>
                <a:effectLst/>
                <a:latin typeface="+mn-lt"/>
                <a:ea typeface="+mn-ea"/>
                <a:cs typeface="+mn-cs"/>
              </a:rPr>
              <a:t>And his family envied him; but his father observed the saying. (He wondered what it could mean)</a:t>
            </a:r>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126693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endParaRPr lang="en-US" b="1" dirty="0"/>
          </a:p>
          <a:p>
            <a:r>
              <a:rPr lang="en-US" sz="1200" b="1" kern="1200" dirty="0">
                <a:solidFill>
                  <a:schemeClr val="tx1"/>
                </a:solidFill>
                <a:effectLst/>
                <a:latin typeface="+mn-lt"/>
                <a:ea typeface="+mn-ea"/>
                <a:cs typeface="+mn-cs"/>
              </a:rPr>
              <a:t>Let’s begin to unravel this story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was a time in history when multiple wives were an acceptable practice in their culture.  It is not acceptable in this day, and surely we can see the problems that can arise from multiple wives and families living together in one household.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Joseph’s mother Rachel was the love of Isaac’s life. So he favored Joseph more.  Joseph was a dreamer.</a:t>
            </a:r>
          </a:p>
        </p:txBody>
      </p:sp>
      <p:sp>
        <p:nvSpPr>
          <p:cNvPr id="4" name="Slide Number Placeholder 3"/>
          <p:cNvSpPr>
            <a:spLocks noGrp="1"/>
          </p:cNvSpPr>
          <p:nvPr>
            <p:ph type="sldNum" sz="quarter" idx="5"/>
          </p:nvPr>
        </p:nvSpPr>
        <p:spPr/>
        <p:txBody>
          <a:bodyPr/>
          <a:lstStyle/>
          <a:p>
            <a:fld id="{9A11BD87-A954-4C4C-9720-F9E57D637882}" type="slidenum">
              <a:rPr lang="en-US" smtClean="0"/>
              <a:t>8</a:t>
            </a:fld>
            <a:endParaRPr lang="en-US" dirty="0"/>
          </a:p>
        </p:txBody>
      </p:sp>
    </p:spTree>
    <p:extLst>
      <p:ext uri="{BB962C8B-B14F-4D97-AF65-F5344CB8AC3E}">
        <p14:creationId xmlns:p14="http://schemas.microsoft.com/office/powerpoint/2010/main" val="123349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Are you a Dreamer?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Why do you think Joseph’s brother hated him?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Can you think of someone you know that is like Joseph, (A favored child) or are you like Joseph?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Do you think Joseph was purposely trying to anger his family by sharing his dreams?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Do you think Joseph was immature and should have kept these things to himself, after all he was only seventeen years old?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6. We know that God communicates to people in dreams, have you ever had</a:t>
            </a:r>
          </a:p>
          <a:p>
            <a:r>
              <a:rPr lang="en-US" sz="1200" kern="1200" dirty="0">
                <a:solidFill>
                  <a:schemeClr val="tx1"/>
                </a:solidFill>
                <a:effectLst/>
                <a:latin typeface="+mn-lt"/>
                <a:ea typeface="+mn-ea"/>
                <a:cs typeface="+mn-cs"/>
              </a:rPr>
              <a:t>    a dream that you can’t forget?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7. Have you ever had a dream that you felt was a warning?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8. How else does God communicate with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9. Have you ever had a dream that you felt was unusual like Joseph’s dream?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10. Would you like to know why you were born?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11. Who can answer that question for you?</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9</a:t>
            </a:fld>
            <a:endParaRPr lang="en-US" dirty="0"/>
          </a:p>
        </p:txBody>
      </p:sp>
    </p:spTree>
    <p:extLst>
      <p:ext uri="{BB962C8B-B14F-4D97-AF65-F5344CB8AC3E}">
        <p14:creationId xmlns:p14="http://schemas.microsoft.com/office/powerpoint/2010/main" val="237769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thehunchblog.com/wp-content/uploads/2015/01/Joseph-2.png" TargetMode="External"/><Relationship Id="rId13" Type="http://schemas.openxmlformats.org/officeDocument/2006/relationships/hyperlink" Target="https://www.theologyofwork.org/uploads/made/uploads/general/1009/jail_524_264_80_s_c1.jpg" TargetMode="External"/><Relationship Id="rId3" Type="http://schemas.openxmlformats.org/officeDocument/2006/relationships/hyperlink" Target="https://lh3.googleusercontent.com/proxy/iHI2nzh5dCxPgON0pmMgUd2TV0Pnamx9Fp3tPhI_wBX5-JMlyr9NAWt0LaLBuF7MUT19JifjGoB5_Vu57XoCQs4Obt-3zLpIgPjSl0AoZxBmiZbM" TargetMode="External"/><Relationship Id="rId7" Type="http://schemas.openxmlformats.org/officeDocument/2006/relationships/hyperlink" Target="https://image.shutterstock.com/image-vector/bible-joseph-son-israel-dreams-260nw-224505613.jpg" TargetMode="External"/><Relationship Id="rId12" Type="http://schemas.openxmlformats.org/officeDocument/2006/relationships/hyperlink" Target="http://ubdavid.org/bible/characters1/graphics/6_title.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img.freepik.com/free-vector/peaceful-man-sleeping-bedroom-resting-bed-dreaming-space-cartoon-illustration_74855-14477.jpg?size=626&amp;ext=jpg" TargetMode="External"/><Relationship Id="rId11" Type="http://schemas.openxmlformats.org/officeDocument/2006/relationships/hyperlink" Target="https://w2.chabad.org/media/images/922/lamb9226295.jpg" TargetMode="External"/><Relationship Id="rId5" Type="http://schemas.openxmlformats.org/officeDocument/2006/relationships/hyperlink" Target="https://image.shutterstock.com/image-illustration/bible-pictures-josephs-coat-dreams-260nw-1562216338.jpg" TargetMode="External"/><Relationship Id="rId10" Type="http://schemas.openxmlformats.org/officeDocument/2006/relationships/hyperlink" Target="https://qph.fs.quoracdn.net/main-qimg-711f43d086aaf2e276c6852b8d11ad62" TargetMode="External"/><Relationship Id="rId4" Type="http://schemas.openxmlformats.org/officeDocument/2006/relationships/hyperlink" Target="https://i0.wp.com/dianaleaghmatthews.com/wp-content/uploads/2019/05/011-moody-joseph.jpg?fit=480,360" TargetMode="External"/><Relationship Id="rId9" Type="http://schemas.openxmlformats.org/officeDocument/2006/relationships/hyperlink" Target="https://image.shutterstock.com/image-illustration/polygamy-arabic-family-girl-hijab-260nw-1489797086.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9688" y="468374"/>
            <a:ext cx="8825658" cy="1790700"/>
          </a:xfrm>
        </p:spPr>
        <p:txBody>
          <a:bodyPr/>
          <a:lstStyle/>
          <a:p>
            <a:pPr algn="ct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 xmlns:a16="http://schemas.microsoft.com/office/drawing/2014/main"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7" name="TextBox 6">
            <a:extLst>
              <a:ext uri="{FF2B5EF4-FFF2-40B4-BE49-F238E27FC236}">
                <a16:creationId xmlns="" xmlns:a16="http://schemas.microsoft.com/office/drawing/2014/main" id="{2F5D7896-B029-6E42-994B-FE54D8191F59}"/>
              </a:ext>
            </a:extLst>
          </p:cNvPr>
          <p:cNvSpPr txBox="1"/>
          <p:nvPr/>
        </p:nvSpPr>
        <p:spPr>
          <a:xfrm>
            <a:off x="1158129" y="2259074"/>
            <a:ext cx="9574115" cy="1477328"/>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latin typeface="Times New Roman" panose="02020603050405020304" pitchFamily="18" charset="0"/>
                <a:cs typeface="Times New Roman" panose="02020603050405020304" pitchFamily="18" charset="0"/>
              </a:rPr>
              <a:t>A story of attitude and forgiveness.</a:t>
            </a:r>
          </a:p>
        </p:txBody>
      </p:sp>
      <p:sp>
        <p:nvSpPr>
          <p:cNvPr id="8" name="TextBox 7">
            <a:extLst>
              <a:ext uri="{FF2B5EF4-FFF2-40B4-BE49-F238E27FC236}">
                <a16:creationId xmlns="" xmlns:a16="http://schemas.microsoft.com/office/drawing/2014/main" id="{66CBE64F-BAAC-434A-8D47-DD35C05287A1}"/>
              </a:ext>
            </a:extLst>
          </p:cNvPr>
          <p:cNvSpPr txBox="1"/>
          <p:nvPr/>
        </p:nvSpPr>
        <p:spPr>
          <a:xfrm>
            <a:off x="5054876" y="3937223"/>
            <a:ext cx="142071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Class 1</a:t>
            </a:r>
          </a:p>
        </p:txBody>
      </p:sp>
      <p:pic>
        <p:nvPicPr>
          <p:cNvPr id="8196" name="Picture 4" descr="Joseph | Lesson 6 in Character by Character">
            <a:extLst>
              <a:ext uri="{FF2B5EF4-FFF2-40B4-BE49-F238E27FC236}">
                <a16:creationId xmlns="" xmlns:a16="http://schemas.microsoft.com/office/drawing/2014/main" id="{9EC38DA4-8D57-E64A-89A2-02E0C1FF3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2454" y="3736402"/>
            <a:ext cx="3829112" cy="287183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he Schemes of Potiphar&amp;#39;s Wife and Joseph&amp;#39;s Imprisonment (Genesis 39:1-20)  | Bible Commentary | Theology of Work">
            <a:extLst>
              <a:ext uri="{FF2B5EF4-FFF2-40B4-BE49-F238E27FC236}">
                <a16:creationId xmlns="" xmlns:a16="http://schemas.microsoft.com/office/drawing/2014/main" id="{AB869438-BF3E-6842-A9DE-094982194F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637"/>
          <a:stretch/>
        </p:blipFill>
        <p:spPr bwMode="auto">
          <a:xfrm>
            <a:off x="228286" y="3736402"/>
            <a:ext cx="4751798" cy="2871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B3E82D-66D5-CB45-A35B-354AA948F0EF}"/>
              </a:ext>
            </a:extLst>
          </p:cNvPr>
          <p:cNvSpPr>
            <a:spLocks noGrp="1"/>
          </p:cNvSpPr>
          <p:nvPr>
            <p:ph type="title"/>
          </p:nvPr>
        </p:nvSpPr>
        <p:spPr/>
        <p:txBody>
          <a:bodyPr/>
          <a:lstStyle/>
          <a:p>
            <a:pPr algn="ctr"/>
            <a:r>
              <a:rPr lang="en-US" sz="4400" b="1" dirty="0"/>
              <a:t>Group Discussion</a:t>
            </a:r>
          </a:p>
        </p:txBody>
      </p:sp>
      <p:sp>
        <p:nvSpPr>
          <p:cNvPr id="4" name="TextBox 3">
            <a:extLst>
              <a:ext uri="{FF2B5EF4-FFF2-40B4-BE49-F238E27FC236}">
                <a16:creationId xmlns="" xmlns:a16="http://schemas.microsoft.com/office/drawing/2014/main" id="{5405D75E-8506-E147-A3C7-181AB85342EE}"/>
              </a:ext>
            </a:extLst>
          </p:cNvPr>
          <p:cNvSpPr txBox="1"/>
          <p:nvPr/>
        </p:nvSpPr>
        <p:spPr>
          <a:xfrm>
            <a:off x="496822" y="1853248"/>
            <a:ext cx="10233383" cy="2862322"/>
          </a:xfrm>
          <a:prstGeom prst="rect">
            <a:avLst/>
          </a:prstGeom>
          <a:noFill/>
        </p:spPr>
        <p:txBody>
          <a:bodyPr wrap="square" rtlCol="0">
            <a:spAutoFit/>
          </a:bodyPr>
          <a:lstStyle/>
          <a:p>
            <a:r>
              <a:rPr lang="en-US" dirty="0"/>
              <a:t>7. Have you ever had a dream that you felt was a warning?</a:t>
            </a:r>
          </a:p>
          <a:p>
            <a:r>
              <a:rPr lang="en-US" dirty="0"/>
              <a:t> </a:t>
            </a:r>
          </a:p>
          <a:p>
            <a:r>
              <a:rPr lang="en-US" dirty="0"/>
              <a:t>8. How else does God communicate with us?</a:t>
            </a:r>
          </a:p>
          <a:p>
            <a:r>
              <a:rPr lang="en-US" dirty="0"/>
              <a:t> </a:t>
            </a:r>
          </a:p>
          <a:p>
            <a:r>
              <a:rPr lang="en-US" dirty="0"/>
              <a:t>9. Have you ever had a dream that you felt was unusual like Joseph’s dream?</a:t>
            </a:r>
          </a:p>
          <a:p>
            <a:r>
              <a:rPr lang="en-US" dirty="0"/>
              <a:t> </a:t>
            </a:r>
          </a:p>
          <a:p>
            <a:r>
              <a:rPr lang="en-US" dirty="0"/>
              <a:t>10. Would you like to know why you were born?</a:t>
            </a:r>
          </a:p>
          <a:p>
            <a:r>
              <a:rPr lang="en-US" dirty="0"/>
              <a:t> </a:t>
            </a:r>
          </a:p>
          <a:p>
            <a:r>
              <a:rPr lang="en-US" dirty="0"/>
              <a:t>11. Who can answer that question for you?</a:t>
            </a:r>
          </a:p>
          <a:p>
            <a:r>
              <a:rPr lang="en-US" dirty="0"/>
              <a:t> </a:t>
            </a:r>
          </a:p>
        </p:txBody>
      </p:sp>
    </p:spTree>
    <p:extLst>
      <p:ext uri="{BB962C8B-B14F-4D97-AF65-F5344CB8AC3E}">
        <p14:creationId xmlns:p14="http://schemas.microsoft.com/office/powerpoint/2010/main" val="294162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1103312" y="1549831"/>
            <a:ext cx="10055468" cy="5129937"/>
          </a:xfrm>
        </p:spPr>
        <p:txBody>
          <a:bodyPr>
            <a:normAutofit/>
          </a:bodyPr>
          <a:lstStyle/>
          <a:p>
            <a:r>
              <a:rPr lang="en-US" sz="1000" dirty="0">
                <a:hlinkClick r:id="rId3"/>
              </a:rPr>
              <a:t>https://lh3.googleusercontent.com/proxy/iHI2nzh5dCxPgON0pmMgUd2TV0Pnamx9Fp3tPhI_wBX5-JMlyr9NAWt0LaLBuF7MUT19JifjGoB5_Vu57XoCQs4Obt-3zLpIgPjSl0AoZxBmiZbM</a:t>
            </a:r>
            <a:endParaRPr lang="en-US" sz="1000" dirty="0"/>
          </a:p>
          <a:p>
            <a:r>
              <a:rPr lang="en-US" sz="1000" dirty="0">
                <a:hlinkClick r:id="rId4"/>
              </a:rPr>
              <a:t>https://i0.wp.com/dianaleaghmatthews.com/wp-content/uploads/2019/05/011-moody-joseph.jpg?fit=480%2C360</a:t>
            </a:r>
            <a:endParaRPr lang="en-US" sz="1000" dirty="0"/>
          </a:p>
          <a:p>
            <a:r>
              <a:rPr lang="en-US" sz="1000" dirty="0">
                <a:hlinkClick r:id="rId5"/>
              </a:rPr>
              <a:t>https://image.shutterstock.com/image-illustration/bible-pictures-josephs-coat-dreams-260nw-1562216338.jpg</a:t>
            </a:r>
            <a:endParaRPr lang="en-US" sz="1000" dirty="0"/>
          </a:p>
          <a:p>
            <a:r>
              <a:rPr lang="en-US" sz="1000" dirty="0">
                <a:hlinkClick r:id="rId6"/>
              </a:rPr>
              <a:t>https://img.freepik.com/free-vector/peaceful-man-sleeping-bedroom-resting-bed-dreaming-space-cartoon-illustration_74855-14477.jpg?size=626&amp;ext=jpg</a:t>
            </a:r>
            <a:endParaRPr lang="en-US" sz="1000" dirty="0"/>
          </a:p>
          <a:p>
            <a:r>
              <a:rPr lang="en-US" sz="1000" dirty="0">
                <a:hlinkClick r:id="rId7"/>
              </a:rPr>
              <a:t>https://image.shutterstock.com/image-vector/bible-joseph-son-israel-dreams-260nw-224505613.jpg</a:t>
            </a:r>
            <a:endParaRPr lang="en-US" sz="1000" dirty="0"/>
          </a:p>
          <a:p>
            <a:r>
              <a:rPr lang="en-US" sz="1000" dirty="0">
                <a:hlinkClick r:id="rId8"/>
              </a:rPr>
              <a:t>https://www.thehunchblog.com/wp-content/uploads/2015/01/Joseph-2.png</a:t>
            </a:r>
            <a:endParaRPr lang="en-US" sz="1000" dirty="0"/>
          </a:p>
          <a:p>
            <a:r>
              <a:rPr lang="en-US" sz="1000" dirty="0">
                <a:hlinkClick r:id="rId9"/>
              </a:rPr>
              <a:t>https://image.shutterstock.com/image-illustration/polygamy-arabic-family-girl-hijab-260nw-1489797086.jpg</a:t>
            </a:r>
            <a:endParaRPr lang="en-US" sz="1000" dirty="0"/>
          </a:p>
          <a:p>
            <a:r>
              <a:rPr lang="en-US" sz="1000" dirty="0">
                <a:hlinkClick r:id="rId10"/>
              </a:rPr>
              <a:t>https://qph.fs.quoracdn.net/main-qimg-711f43d086aaf2e276c6852b8d11ad62</a:t>
            </a:r>
            <a:endParaRPr lang="en-US" sz="1000" dirty="0"/>
          </a:p>
          <a:p>
            <a:r>
              <a:rPr lang="en-US" sz="1000" dirty="0">
                <a:hlinkClick r:id="rId11"/>
              </a:rPr>
              <a:t>https://w2.chabad.org/media/images/922/lamb9226295.jpg</a:t>
            </a:r>
            <a:endParaRPr lang="en-US" sz="1000" dirty="0"/>
          </a:p>
          <a:p>
            <a:r>
              <a:rPr lang="en-US" sz="1000" dirty="0">
                <a:hlinkClick r:id="rId12"/>
              </a:rPr>
              <a:t>http://ubdavid.org/bible/characters1/graphics/6_title.jpg</a:t>
            </a:r>
            <a:endParaRPr lang="en-US" sz="1000" dirty="0"/>
          </a:p>
          <a:p>
            <a:r>
              <a:rPr lang="en-US" sz="1000" dirty="0">
                <a:hlinkClick r:id="rId13"/>
              </a:rPr>
              <a:t>https://www.theologyofwork.org/uploads/made/uploads/general/1009/jail_524_264_80_s_c1.jpg</a:t>
            </a:r>
            <a:endParaRPr lang="en-US" sz="1000" dirty="0"/>
          </a:p>
          <a:p>
            <a:pPr marL="0" indent="0">
              <a:buNone/>
            </a:pPr>
            <a:endParaRPr lang="en-US" sz="1000" dirty="0"/>
          </a:p>
          <a:p>
            <a:endParaRPr lang="en-US" sz="1000" dirty="0"/>
          </a:p>
          <a:p>
            <a:endParaRPr lang="en-US" sz="1000" dirty="0"/>
          </a:p>
          <a:p>
            <a:endParaRPr lang="en-US" sz="1000" dirty="0"/>
          </a:p>
          <a:p>
            <a:endParaRPr lang="en-US" sz="1000" dirty="0"/>
          </a:p>
        </p:txBody>
      </p:sp>
    </p:spTree>
    <p:extLst>
      <p:ext uri="{BB962C8B-B14F-4D97-AF65-F5344CB8AC3E}">
        <p14:creationId xmlns:p14="http://schemas.microsoft.com/office/powerpoint/2010/main" val="291704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667"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117466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9" name="Picture 138">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1" name="Picture 140">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3" name="Oval 142">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5" name="Picture 144">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7" name="Picture 146">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9" name="Rectangle 148">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1" name="Rectangle 150">
            <a:extLst>
              <a:ext uri="{FF2B5EF4-FFF2-40B4-BE49-F238E27FC236}">
                <a16:creationId xmlns="" xmlns:a16="http://schemas.microsoft.com/office/drawing/2014/main" id="{A4322390-8B58-46BE-88EB-D9FD30C0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A Hero Rises: The Story of Joseph | Goodness Of God Ministries">
            <a:extLst>
              <a:ext uri="{FF2B5EF4-FFF2-40B4-BE49-F238E27FC236}">
                <a16:creationId xmlns="" xmlns:a16="http://schemas.microsoft.com/office/drawing/2014/main" id="{BFC6D27C-B278-084C-AB06-658718FED638}"/>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343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7200" dirty="0">
                <a:solidFill>
                  <a:schemeClr val="tx1"/>
                </a:solidFill>
              </a:rPr>
              <a:t>Joseph</a:t>
            </a:r>
            <a:br>
              <a:rPr lang="en-US" sz="7200" dirty="0">
                <a:solidFill>
                  <a:schemeClr val="tx1"/>
                </a:solidFill>
              </a:rPr>
            </a:br>
            <a:r>
              <a:rPr lang="en-US" sz="7200" dirty="0">
                <a:solidFill>
                  <a:schemeClr val="tx1"/>
                </a:solidFill>
              </a:rPr>
              <a:t>“From a Prisoner to Governor”</a:t>
            </a:r>
          </a:p>
        </p:txBody>
      </p:sp>
      <p:sp>
        <p:nvSpPr>
          <p:cNvPr id="153" name="Rectangle 152">
            <a:extLst>
              <a:ext uri="{FF2B5EF4-FFF2-40B4-BE49-F238E27FC236}">
                <a16:creationId xmlns="" xmlns:a16="http://schemas.microsoft.com/office/drawing/2014/main" id="{C885E190-58DD-42DD-A4A8-401E15C92A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2108" y="629266"/>
            <a:ext cx="3307744" cy="1641986"/>
          </a:xfrm>
        </p:spPr>
        <p:txBody>
          <a:bodyPr>
            <a:normAutofit/>
          </a:bodyPr>
          <a:lstStyle/>
          <a:p>
            <a:r>
              <a:rPr lang="en-US" b="1" dirty="0"/>
              <a:t>Joseph as a Child</a:t>
            </a:r>
          </a:p>
        </p:txBody>
      </p:sp>
      <p:pic>
        <p:nvPicPr>
          <p:cNvPr id="1026" name="Picture 2" descr="Joseph&amp;#39;s timeline and family tree - Bible Tales Online">
            <a:extLst>
              <a:ext uri="{FF2B5EF4-FFF2-40B4-BE49-F238E27FC236}">
                <a16:creationId xmlns="" xmlns:a16="http://schemas.microsoft.com/office/drawing/2014/main" id="{68578248-CC32-DE46-BBF7-8AF596DF8E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351"/>
          <a:stretch/>
        </p:blipFill>
        <p:spPr bwMode="auto">
          <a:xfrm>
            <a:off x="-2" y="10"/>
            <a:ext cx="609440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 xmlns:a16="http://schemas.microsoft.com/office/drawing/2014/main" id="{D906F619-B5CC-1140-B1E5-09BB6E8FC567}"/>
              </a:ext>
            </a:extLst>
          </p:cNvPr>
          <p:cNvSpPr>
            <a:spLocks noGrp="1"/>
          </p:cNvSpPr>
          <p:nvPr>
            <p:ph idx="1"/>
          </p:nvPr>
        </p:nvSpPr>
        <p:spPr>
          <a:xfrm>
            <a:off x="6742108" y="2438400"/>
            <a:ext cx="3307744" cy="3809999"/>
          </a:xfrm>
        </p:spPr>
        <p:txBody>
          <a:bodyPr>
            <a:normAutofit/>
          </a:bodyPr>
          <a:lstStyle/>
          <a:p>
            <a:pPr marL="0" indent="0">
              <a:buNone/>
            </a:pPr>
            <a:r>
              <a:rPr lang="en-US"/>
              <a:t>It’s a story of how a god attitude, trust in God, and forgiveness can bring a man to greatness. We </a:t>
            </a:r>
            <a:r>
              <a:rPr lang="en-US" b="1"/>
              <a:t>all </a:t>
            </a:r>
            <a:r>
              <a:rPr lang="en-US"/>
              <a:t>have this potential.</a:t>
            </a:r>
          </a:p>
        </p:txBody>
      </p:sp>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r>
              <a:rPr lang="en-US" sz="6000" b="1" dirty="0"/>
              <a:t>Jacob’s Sons</a:t>
            </a:r>
          </a:p>
        </p:txBody>
      </p:sp>
      <p:pic>
        <p:nvPicPr>
          <p:cNvPr id="3074" name="Picture 2" descr="Sons in the Bible: 12 Sons of Jacob ⋆ Diana Leagh Matthews">
            <a:extLst>
              <a:ext uri="{FF2B5EF4-FFF2-40B4-BE49-F238E27FC236}">
                <a16:creationId xmlns="" xmlns:a16="http://schemas.microsoft.com/office/drawing/2014/main" id="{CC9AECCC-C999-814B-9C29-EBA26776FF4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434" r="10918"/>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1" name="Picture 80">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3" name="Rectangle 82">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r>
              <a:rPr lang="en-US" sz="5600" b="1" dirty="0"/>
              <a:t>Joseph’s Coat</a:t>
            </a:r>
          </a:p>
        </p:txBody>
      </p:sp>
      <p:pic>
        <p:nvPicPr>
          <p:cNvPr id="4100" name="Picture 4" descr="Joseph Dreamed">
            <a:extLst>
              <a:ext uri="{FF2B5EF4-FFF2-40B4-BE49-F238E27FC236}">
                <a16:creationId xmlns="" xmlns:a16="http://schemas.microsoft.com/office/drawing/2014/main" id="{3C19059D-D437-A64E-AD27-1B9A9BA527E0}"/>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1553" r="15834"/>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 xmlns:a16="http://schemas.microsoft.com/office/drawing/2014/main" id="{87B6323F-75FD-4FFA-950D-6D013A6DC1C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 xmlns:a16="http://schemas.microsoft.com/office/drawing/2014/main" id="{DA2C34EF-101A-44FE-8A31-E0A7F4776AA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 xmlns:a16="http://schemas.microsoft.com/office/drawing/2014/main" id="{5C86EC89-02DB-4384-8A63-0EFFEFD1BB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 xmlns:a16="http://schemas.microsoft.com/office/drawing/2014/main" id="{54BB1565-EB36-4D75-8888-72796286DC1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1" name="Picture 80">
            <a:extLst>
              <a:ext uri="{FF2B5EF4-FFF2-40B4-BE49-F238E27FC236}">
                <a16:creationId xmlns="" xmlns:a16="http://schemas.microsoft.com/office/drawing/2014/main" id="{871DF8C3-722E-49D1-87D5-E0FB1D64093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3" name="Rectangle 82">
            <a:extLst>
              <a:ext uri="{FF2B5EF4-FFF2-40B4-BE49-F238E27FC236}">
                <a16:creationId xmlns="" xmlns:a16="http://schemas.microsoft.com/office/drawing/2014/main" id="{93E59372-1F66-480B-ADD0-8000A05473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 xmlns:a16="http://schemas.microsoft.com/office/drawing/2014/main" id="{3C2168E1-C2BD-4E6B-AA64-A020775AE7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 xmlns:a16="http://schemas.microsoft.com/office/drawing/2014/main" id="{1284E63B-655D-4786-BE63-6BFFF5106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9" name="Freeform 15">
            <a:extLst>
              <a:ext uri="{FF2B5EF4-FFF2-40B4-BE49-F238E27FC236}">
                <a16:creationId xmlns="" xmlns:a16="http://schemas.microsoft.com/office/drawing/2014/main" id="{5CC17AAC-BEDA-43F6-96F9-6D5C1DCC37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pic>
        <p:nvPicPr>
          <p:cNvPr id="5122" name="Picture 2" descr="Josephs Dream High Res Stock Images | Shutterstock">
            <a:extLst>
              <a:ext uri="{FF2B5EF4-FFF2-40B4-BE49-F238E27FC236}">
                <a16:creationId xmlns="" xmlns:a16="http://schemas.microsoft.com/office/drawing/2014/main" id="{2A8B0512-FCCB-714C-8DCB-DBF3E5EEF48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986"/>
          <a:stretch/>
        </p:blipFill>
        <p:spPr bwMode="auto">
          <a:xfrm>
            <a:off x="5637039" y="938471"/>
            <a:ext cx="4818085" cy="3499554"/>
          </a:xfrm>
          <a:prstGeom prst="rect">
            <a:avLst/>
          </a:prstGeom>
          <a:noFill/>
          <a:effectLst>
            <a:softEdge rad="303295"/>
          </a:effectLst>
          <a:extLst>
            <a:ext uri="{909E8E84-426E-40DD-AFC4-6F175D3DCCD1}">
              <a14:hiddenFill xmlns:a14="http://schemas.microsoft.com/office/drawing/2010/main">
                <a:solidFill>
                  <a:srgbClr val="FFFFFF"/>
                </a:solidFill>
              </a14:hiddenFill>
            </a:ext>
          </a:extLst>
        </p:spPr>
      </p:pic>
      <p:sp useBgFill="1">
        <p:nvSpPr>
          <p:cNvPr id="91" name="Freeform 5">
            <a:extLst>
              <a:ext uri="{FF2B5EF4-FFF2-40B4-BE49-F238E27FC236}">
                <a16:creationId xmlns="" xmlns:a16="http://schemas.microsoft.com/office/drawing/2014/main" id="{27C31358-DB76-4D08-880F-623FB14850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Title 1"/>
          <p:cNvSpPr>
            <a:spLocks noGrp="1"/>
          </p:cNvSpPr>
          <p:nvPr>
            <p:ph type="title"/>
          </p:nvPr>
        </p:nvSpPr>
        <p:spPr>
          <a:xfrm>
            <a:off x="635458" y="4854344"/>
            <a:ext cx="9345155" cy="861802"/>
          </a:xfrm>
        </p:spPr>
        <p:txBody>
          <a:bodyPr vert="horz" lIns="91440" tIns="45720" rIns="91440" bIns="45720" rtlCol="0" anchor="b">
            <a:noAutofit/>
          </a:bodyPr>
          <a:lstStyle/>
          <a:p>
            <a:r>
              <a:rPr lang="en-US" sz="5400" b="1" dirty="0"/>
              <a:t>Joseph’s Dream</a:t>
            </a:r>
          </a:p>
        </p:txBody>
      </p:sp>
      <p:pic>
        <p:nvPicPr>
          <p:cNvPr id="5124" name="Picture 4" descr="Dream Images | Free Vectors, Stock Photos &amp;amp; PSD">
            <a:extLst>
              <a:ext uri="{FF2B5EF4-FFF2-40B4-BE49-F238E27FC236}">
                <a16:creationId xmlns="" xmlns:a16="http://schemas.microsoft.com/office/drawing/2014/main" id="{8FA74DC6-05E6-4840-BC2C-0DA8B845F97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56693" y="282349"/>
            <a:ext cx="5497657" cy="365594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 xmlns:a16="http://schemas.microsoft.com/office/drawing/2014/main" id="{B92096A1-6AC3-46FB-979A-18F4AE8B94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9" name="Picture 138">
            <a:extLst>
              <a:ext uri="{FF2B5EF4-FFF2-40B4-BE49-F238E27FC236}">
                <a16:creationId xmlns="" xmlns:a16="http://schemas.microsoft.com/office/drawing/2014/main" id="{F728CD29-58B3-4F21-B30F-28798953D70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1" name="Oval 140">
            <a:extLst>
              <a:ext uri="{FF2B5EF4-FFF2-40B4-BE49-F238E27FC236}">
                <a16:creationId xmlns="" xmlns:a16="http://schemas.microsoft.com/office/drawing/2014/main" id="{74E4178E-1E41-4E39-8171-5EEC297F42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3" name="Picture 142">
            <a:extLst>
              <a:ext uri="{FF2B5EF4-FFF2-40B4-BE49-F238E27FC236}">
                <a16:creationId xmlns="" xmlns:a16="http://schemas.microsoft.com/office/drawing/2014/main" id="{5ED4CF93-A4AC-4FA3-BE1C-E27B351DF73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5" name="Picture 144">
            <a:extLst>
              <a:ext uri="{FF2B5EF4-FFF2-40B4-BE49-F238E27FC236}">
                <a16:creationId xmlns="" xmlns:a16="http://schemas.microsoft.com/office/drawing/2014/main" id="{4150C84B-F28C-46CF-A2DB-070F5240444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7" name="Rectangle 146">
            <a:extLst>
              <a:ext uri="{FF2B5EF4-FFF2-40B4-BE49-F238E27FC236}">
                <a16:creationId xmlns="" xmlns:a16="http://schemas.microsoft.com/office/drawing/2014/main" id="{0421F718-8F86-42C4-86D6-42E6DB5974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42111" y="1447800"/>
            <a:ext cx="4802187" cy="3329581"/>
          </a:xfrm>
        </p:spPr>
        <p:txBody>
          <a:bodyPr vert="horz" lIns="91440" tIns="45720" rIns="91440" bIns="45720" rtlCol="0" anchor="b">
            <a:normAutofit/>
          </a:bodyPr>
          <a:lstStyle/>
          <a:p>
            <a:r>
              <a:rPr lang="en-US" sz="7200" dirty="0"/>
              <a:t>Joseph’s 2</a:t>
            </a:r>
            <a:r>
              <a:rPr lang="en-US" sz="7200" baseline="30000" dirty="0"/>
              <a:t>nd</a:t>
            </a:r>
            <a:r>
              <a:rPr lang="en-US" sz="7200" dirty="0"/>
              <a:t> Dream</a:t>
            </a:r>
          </a:p>
        </p:txBody>
      </p:sp>
      <p:pic>
        <p:nvPicPr>
          <p:cNvPr id="6148" name="Picture 4" descr="Joseph: King of Dreams Review; Not in Glorious Technicolor – The Hunchblog  of Notre Dame">
            <a:extLst>
              <a:ext uri="{FF2B5EF4-FFF2-40B4-BE49-F238E27FC236}">
                <a16:creationId xmlns="" xmlns:a16="http://schemas.microsoft.com/office/drawing/2014/main" id="{F7F595A6-C9E7-194A-88AB-142A1250A86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74" r="604"/>
          <a:stretch/>
        </p:blipFill>
        <p:spPr bwMode="auto">
          <a:xfrm>
            <a:off x="-4626" y="0"/>
            <a:ext cx="5910551" cy="332958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Josephs Dream High Res Stock Images | Shutterstock">
            <a:extLst>
              <a:ext uri="{FF2B5EF4-FFF2-40B4-BE49-F238E27FC236}">
                <a16:creationId xmlns="" xmlns:a16="http://schemas.microsoft.com/office/drawing/2014/main" id="{4746C39B-0CDA-1A44-BAD9-04BEC2F7B58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8" r="2" b="10355"/>
          <a:stretch/>
        </p:blipFill>
        <p:spPr bwMode="auto">
          <a:xfrm>
            <a:off x="698310" y="3329581"/>
            <a:ext cx="4504677" cy="35419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F406EAFD-EF31-024A-822C-303548A11DE3}"/>
              </a:ext>
            </a:extLst>
          </p:cNvPr>
          <p:cNvSpPr/>
          <p:nvPr/>
        </p:nvSpPr>
        <p:spPr>
          <a:xfrm>
            <a:off x="-6939" y="3329580"/>
            <a:ext cx="702936" cy="35284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804A57D2-558D-B949-97B3-8D1CA033EDED}"/>
              </a:ext>
            </a:extLst>
          </p:cNvPr>
          <p:cNvSpPr/>
          <p:nvPr/>
        </p:nvSpPr>
        <p:spPr>
          <a:xfrm>
            <a:off x="5198361" y="3336349"/>
            <a:ext cx="702936" cy="35284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13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B076E5-B4CE-CF4B-AD1A-0F63E61B462F}"/>
              </a:ext>
            </a:extLst>
          </p:cNvPr>
          <p:cNvSpPr>
            <a:spLocks noGrp="1"/>
          </p:cNvSpPr>
          <p:nvPr>
            <p:ph type="title"/>
          </p:nvPr>
        </p:nvSpPr>
        <p:spPr/>
        <p:txBody>
          <a:bodyPr/>
          <a:lstStyle/>
          <a:p>
            <a:r>
              <a:rPr lang="en-US" b="1" dirty="0"/>
              <a:t>Unraveling the Story</a:t>
            </a:r>
          </a:p>
        </p:txBody>
      </p:sp>
      <p:sp>
        <p:nvSpPr>
          <p:cNvPr id="3" name="Content Placeholder 2">
            <a:extLst>
              <a:ext uri="{FF2B5EF4-FFF2-40B4-BE49-F238E27FC236}">
                <a16:creationId xmlns="" xmlns:a16="http://schemas.microsoft.com/office/drawing/2014/main" id="{BE0D743D-2281-6F41-8E86-2D4BDDAE08C5}"/>
              </a:ext>
            </a:extLst>
          </p:cNvPr>
          <p:cNvSpPr>
            <a:spLocks noGrp="1"/>
          </p:cNvSpPr>
          <p:nvPr>
            <p:ph idx="1"/>
          </p:nvPr>
        </p:nvSpPr>
        <p:spPr>
          <a:xfrm>
            <a:off x="875201" y="1538900"/>
            <a:ext cx="8946541" cy="4195481"/>
          </a:xfrm>
        </p:spPr>
        <p:txBody>
          <a:bodyPr>
            <a:normAutofit/>
          </a:bodyPr>
          <a:lstStyle/>
          <a:p>
            <a:r>
              <a:rPr lang="en-US" sz="2800" dirty="0"/>
              <a:t>Jacob and his multiple wives</a:t>
            </a:r>
          </a:p>
          <a:p>
            <a:r>
              <a:rPr lang="en-US" sz="2800" dirty="0"/>
              <a:t>Joseph is Jacob’s favorite</a:t>
            </a:r>
          </a:p>
          <a:p>
            <a:r>
              <a:rPr lang="en-US" sz="2800" dirty="0"/>
              <a:t>Joseph is a dreamer</a:t>
            </a:r>
          </a:p>
        </p:txBody>
      </p:sp>
      <p:pic>
        <p:nvPicPr>
          <p:cNvPr id="7170" name="Picture 2" descr="Man with Many Wives Stock Illustrations, Images &amp;amp; Vectors | Shutterstock">
            <a:extLst>
              <a:ext uri="{FF2B5EF4-FFF2-40B4-BE49-F238E27FC236}">
                <a16:creationId xmlns="" xmlns:a16="http://schemas.microsoft.com/office/drawing/2014/main" id="{5F67446C-1A72-D240-A816-5FE1A472F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461"/>
          <a:stretch/>
        </p:blipFill>
        <p:spPr bwMode="auto">
          <a:xfrm>
            <a:off x="208848" y="3636641"/>
            <a:ext cx="6295290" cy="30690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 the Bible, why did Joseph&amp;#39;s father choose a coat of many colors? - Quora">
            <a:extLst>
              <a:ext uri="{FF2B5EF4-FFF2-40B4-BE49-F238E27FC236}">
                <a16:creationId xmlns="" xmlns:a16="http://schemas.microsoft.com/office/drawing/2014/main" id="{E3677E06-D1D3-3C4D-91FA-BB9214D988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540" b="7025"/>
          <a:stretch/>
        </p:blipFill>
        <p:spPr bwMode="auto">
          <a:xfrm>
            <a:off x="6733229" y="1200105"/>
            <a:ext cx="5368206" cy="487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0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 Group Discussion</a:t>
            </a:r>
            <a:endParaRPr lang="en-US" dirty="0"/>
          </a:p>
        </p:txBody>
      </p:sp>
      <p:sp>
        <p:nvSpPr>
          <p:cNvPr id="6" name="TextBox 5">
            <a:extLst>
              <a:ext uri="{FF2B5EF4-FFF2-40B4-BE49-F238E27FC236}">
                <a16:creationId xmlns="" xmlns:a16="http://schemas.microsoft.com/office/drawing/2014/main" id="{5AEDF22B-D67D-2644-BAD7-A0257D4F0EBB}"/>
              </a:ext>
            </a:extLst>
          </p:cNvPr>
          <p:cNvSpPr txBox="1"/>
          <p:nvPr/>
        </p:nvSpPr>
        <p:spPr>
          <a:xfrm>
            <a:off x="235296" y="1379181"/>
            <a:ext cx="10226351" cy="4801314"/>
          </a:xfrm>
          <a:prstGeom prst="rect">
            <a:avLst/>
          </a:prstGeom>
          <a:noFill/>
        </p:spPr>
        <p:txBody>
          <a:bodyPr wrap="square" rtlCol="0">
            <a:spAutoFit/>
          </a:bodyPr>
          <a:lstStyle/>
          <a:p>
            <a:endParaRPr lang="en-US" dirty="0"/>
          </a:p>
          <a:p>
            <a:r>
              <a:rPr lang="en-US" dirty="0"/>
              <a:t>1. Are you a Dreamer?</a:t>
            </a:r>
          </a:p>
          <a:p>
            <a:r>
              <a:rPr lang="en-US" dirty="0"/>
              <a:t> </a:t>
            </a:r>
          </a:p>
          <a:p>
            <a:r>
              <a:rPr lang="en-US" dirty="0"/>
              <a:t>2. Why do you think Joseph’s brother hated him?</a:t>
            </a:r>
          </a:p>
          <a:p>
            <a:r>
              <a:rPr lang="en-US" dirty="0"/>
              <a:t> </a:t>
            </a:r>
          </a:p>
          <a:p>
            <a:r>
              <a:rPr lang="en-US" dirty="0"/>
              <a:t>3. Can you think of someone you know that is like Joseph, (A favored child) or are you like Joseph?</a:t>
            </a:r>
          </a:p>
          <a:p>
            <a:r>
              <a:rPr lang="en-US" dirty="0"/>
              <a:t> </a:t>
            </a:r>
          </a:p>
          <a:p>
            <a:r>
              <a:rPr lang="en-US" dirty="0"/>
              <a:t>4. Do you think Joseph was purposely trying to anger his family by sharing his dreams?</a:t>
            </a:r>
          </a:p>
          <a:p>
            <a:r>
              <a:rPr lang="en-US" dirty="0"/>
              <a:t> </a:t>
            </a:r>
          </a:p>
          <a:p>
            <a:r>
              <a:rPr lang="en-US" dirty="0"/>
              <a:t>5. Do you think Joseph was immature and should have kept these things to himself, after all he was only seventeen years old?</a:t>
            </a:r>
          </a:p>
          <a:p>
            <a:r>
              <a:rPr lang="en-US" dirty="0"/>
              <a:t> </a:t>
            </a:r>
          </a:p>
          <a:p>
            <a:r>
              <a:rPr lang="en-US" dirty="0"/>
              <a:t>6. We know that God communicates to people in dreams, have you ever had</a:t>
            </a:r>
          </a:p>
          <a:p>
            <a:r>
              <a:rPr lang="en-US" dirty="0"/>
              <a:t>    a dream that you can’t forget?</a:t>
            </a:r>
          </a:p>
          <a:p>
            <a:r>
              <a:rPr lang="en-US" dirty="0"/>
              <a:t> </a:t>
            </a:r>
          </a:p>
          <a:p>
            <a:endParaRPr lang="en-US" dirty="0"/>
          </a:p>
        </p:txBody>
      </p:sp>
    </p:spTree>
    <p:extLst>
      <p:ext uri="{BB962C8B-B14F-4D97-AF65-F5344CB8AC3E}">
        <p14:creationId xmlns:p14="http://schemas.microsoft.com/office/powerpoint/2010/main" val="1746627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2482</TotalTime>
  <Words>457</Words>
  <Application>Microsoft Office PowerPoint</Application>
  <PresentationFormat>Widescreen</PresentationFormat>
  <Paragraphs>202</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Times New Roman</vt:lpstr>
      <vt:lpstr>Wingdings 3</vt:lpstr>
      <vt:lpstr>Ion</vt:lpstr>
      <vt:lpstr>‘Joseph the Dreamer’</vt:lpstr>
      <vt:lpstr>Joseph “From a Prisoner to Governor”</vt:lpstr>
      <vt:lpstr>Joseph as a Child</vt:lpstr>
      <vt:lpstr>Jacob’s Sons</vt:lpstr>
      <vt:lpstr>Joseph’s Coat</vt:lpstr>
      <vt:lpstr>Joseph’s Dream</vt:lpstr>
      <vt:lpstr>Joseph’s 2nd Dream</vt:lpstr>
      <vt:lpstr>Unraveling the Story</vt:lpstr>
      <vt:lpstr> Group Discussion</vt:lpstr>
      <vt:lpstr>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83</cp:revision>
  <dcterms:created xsi:type="dcterms:W3CDTF">2020-11-11T19:34:22Z</dcterms:created>
  <dcterms:modified xsi:type="dcterms:W3CDTF">2021-11-27T22:19:14Z</dcterms:modified>
</cp:coreProperties>
</file>